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48" r:id="rId1"/>
  </p:sldMasterIdLst>
  <p:notesMasterIdLst>
    <p:notesMasterId r:id="rId29"/>
  </p:notesMasterIdLst>
  <p:sldIdLst>
    <p:sldId id="535" r:id="rId2"/>
    <p:sldId id="258" r:id="rId3"/>
    <p:sldId id="323" r:id="rId4"/>
    <p:sldId id="605" r:id="rId5"/>
    <p:sldId id="606" r:id="rId6"/>
    <p:sldId id="551" r:id="rId7"/>
    <p:sldId id="561" r:id="rId8"/>
    <p:sldId id="562" r:id="rId9"/>
    <p:sldId id="563" r:id="rId10"/>
    <p:sldId id="607" r:id="rId11"/>
    <p:sldId id="581" r:id="rId12"/>
    <p:sldId id="582" r:id="rId13"/>
    <p:sldId id="583" r:id="rId14"/>
    <p:sldId id="589" r:id="rId15"/>
    <p:sldId id="568" r:id="rId16"/>
    <p:sldId id="575" r:id="rId17"/>
    <p:sldId id="576" r:id="rId18"/>
    <p:sldId id="539" r:id="rId19"/>
    <p:sldId id="538" r:id="rId20"/>
    <p:sldId id="580" r:id="rId21"/>
    <p:sldId id="626" r:id="rId22"/>
    <p:sldId id="627" r:id="rId23"/>
    <p:sldId id="628" r:id="rId24"/>
    <p:sldId id="629" r:id="rId25"/>
    <p:sldId id="480" r:id="rId26"/>
    <p:sldId id="486" r:id="rId27"/>
    <p:sldId id="327" r:id="rId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0000"/>
    <a:srgbClr val="7FEDED"/>
    <a:srgbClr val="996600"/>
    <a:srgbClr val="FF3300"/>
    <a:srgbClr val="FF0000"/>
    <a:srgbClr val="FF99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9" autoAdjust="0"/>
    <p:restoredTop sz="94624" autoAdjust="0"/>
  </p:normalViewPr>
  <p:slideViewPr>
    <p:cSldViewPr>
      <p:cViewPr varScale="1">
        <p:scale>
          <a:sx n="86" d="100"/>
          <a:sy n="86" d="100"/>
        </p:scale>
        <p:origin x="1878" y="84"/>
      </p:cViewPr>
      <p:guideLst>
        <p:guide orient="horz" pos="2160"/>
        <p:guide pos="2880"/>
      </p:guideLst>
    </p:cSldViewPr>
  </p:slideViewPr>
  <p:outlineViewPr>
    <p:cViewPr>
      <p:scale>
        <a:sx n="33" d="100"/>
        <a:sy n="33" d="100"/>
      </p:scale>
      <p:origin x="0" y="8239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20C4C-F82C-4ED6-AA59-1D01A0B78209}"/>
              </a:ext>
            </a:extLst>
          </p:cNvPr>
          <p:cNvSpPr>
            <a:spLocks noGrp="1"/>
          </p:cNvSpPr>
          <p:nvPr>
            <p:ph type="hdr" sz="quarter"/>
          </p:nvPr>
        </p:nvSpPr>
        <p:spPr>
          <a:xfrm>
            <a:off x="3886200" y="0"/>
            <a:ext cx="2971800" cy="457200"/>
          </a:xfrm>
          <a:prstGeom prst="rect">
            <a:avLst/>
          </a:prstGeom>
        </p:spPr>
        <p:txBody>
          <a:bodyPr vert="horz" lIns="91440" tIns="45720" rIns="91440" bIns="45720" rtlCol="1"/>
          <a:lstStyle>
            <a:lvl1pPr algn="r" eaLnBrk="1" hangingPunct="1">
              <a:defRPr sz="1200"/>
            </a:lvl1pPr>
          </a:lstStyle>
          <a:p>
            <a:pPr>
              <a:defRPr/>
            </a:pPr>
            <a:endParaRPr lang="fa-IR"/>
          </a:p>
        </p:txBody>
      </p:sp>
      <p:sp>
        <p:nvSpPr>
          <p:cNvPr id="3" name="Date Placeholder 2">
            <a:extLst>
              <a:ext uri="{FF2B5EF4-FFF2-40B4-BE49-F238E27FC236}">
                <a16:creationId xmlns:a16="http://schemas.microsoft.com/office/drawing/2014/main" id="{5A0EBF03-C3B8-4EB4-B041-3B95663DF9C4}"/>
              </a:ext>
            </a:extLst>
          </p:cNvPr>
          <p:cNvSpPr>
            <a:spLocks noGrp="1"/>
          </p:cNvSpPr>
          <p:nvPr>
            <p:ph type="dt" idx="1"/>
          </p:nvPr>
        </p:nvSpPr>
        <p:spPr>
          <a:xfrm>
            <a:off x="1588" y="0"/>
            <a:ext cx="2971800" cy="457200"/>
          </a:xfrm>
          <a:prstGeom prst="rect">
            <a:avLst/>
          </a:prstGeom>
        </p:spPr>
        <p:txBody>
          <a:bodyPr vert="horz" lIns="91440" tIns="45720" rIns="91440" bIns="45720" rtlCol="1"/>
          <a:lstStyle>
            <a:lvl1pPr algn="l" eaLnBrk="1" hangingPunct="1">
              <a:defRPr sz="1200"/>
            </a:lvl1pPr>
          </a:lstStyle>
          <a:p>
            <a:pPr>
              <a:defRPr/>
            </a:pPr>
            <a:fld id="{B8DEA8A6-633F-4D31-A278-77BC3C1D046D}" type="datetimeFigureOut">
              <a:rPr lang="fa-IR"/>
              <a:pPr>
                <a:defRPr/>
              </a:pPr>
              <a:t>1442/02/20</a:t>
            </a:fld>
            <a:endParaRPr lang="fa-IR"/>
          </a:p>
        </p:txBody>
      </p:sp>
      <p:sp>
        <p:nvSpPr>
          <p:cNvPr id="4" name="Slide Image Placeholder 3">
            <a:extLst>
              <a:ext uri="{FF2B5EF4-FFF2-40B4-BE49-F238E27FC236}">
                <a16:creationId xmlns:a16="http://schemas.microsoft.com/office/drawing/2014/main" id="{AF65A1D6-D70D-4018-8B2E-B0D3EFE9B10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fa-IR" noProof="0"/>
          </a:p>
        </p:txBody>
      </p:sp>
      <p:sp>
        <p:nvSpPr>
          <p:cNvPr id="5" name="Notes Placeholder 4">
            <a:extLst>
              <a:ext uri="{FF2B5EF4-FFF2-40B4-BE49-F238E27FC236}">
                <a16:creationId xmlns:a16="http://schemas.microsoft.com/office/drawing/2014/main" id="{D54E4B8B-D838-43A4-94DA-7F828C2982BF}"/>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32EB776-1451-4AC2-AFB9-AC054D3488A6}"/>
              </a:ext>
            </a:extLst>
          </p:cNvPr>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eaLnBrk="1" hangingPunct="1">
              <a:defRPr sz="1200"/>
            </a:lvl1pPr>
          </a:lstStyle>
          <a:p>
            <a:pPr>
              <a:defRPr/>
            </a:pPr>
            <a:endParaRPr lang="fa-IR"/>
          </a:p>
        </p:txBody>
      </p:sp>
      <p:sp>
        <p:nvSpPr>
          <p:cNvPr id="7" name="Slide Number Placeholder 6">
            <a:extLst>
              <a:ext uri="{FF2B5EF4-FFF2-40B4-BE49-F238E27FC236}">
                <a16:creationId xmlns:a16="http://schemas.microsoft.com/office/drawing/2014/main" id="{B27A0D63-5054-4C21-82C3-C1E66D09698B}"/>
              </a:ext>
            </a:extLst>
          </p:cNvPr>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fld id="{AE891B4D-8DAD-4E6F-BB58-753FEF84750F}" type="slidenum">
              <a:rPr lang="fa-IR" altLang="en-US"/>
              <a:pPr>
                <a:defRPr/>
              </a:pPr>
              <a:t>‹#›</a:t>
            </a:fld>
            <a:endParaRPr lang="fa-IR" alt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756FA89-ABE9-4D5D-ACE6-FB8B258E43F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888A42-64E9-4A1A-914B-B366E06E25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4BCA5-D9DD-414E-AC49-EBCFB88BD1BD}"/>
              </a:ext>
            </a:extLst>
          </p:cNvPr>
          <p:cNvSpPr>
            <a:spLocks noGrp="1"/>
          </p:cNvSpPr>
          <p:nvPr>
            <p:ph type="sldNum" sz="quarter" idx="12"/>
          </p:nvPr>
        </p:nvSpPr>
        <p:spPr/>
        <p:txBody>
          <a:bodyPr/>
          <a:lstStyle>
            <a:lvl1pPr>
              <a:defRPr/>
            </a:lvl1pPr>
          </a:lstStyle>
          <a:p>
            <a:pPr>
              <a:defRPr/>
            </a:pPr>
            <a:fld id="{D40E46DE-400A-45BC-B449-5FD222E7B3E7}" type="slidenum">
              <a:rPr lang="en-US" altLang="en-US"/>
              <a:pPr>
                <a:defRPr/>
              </a:pPr>
              <a:t>‹#›</a:t>
            </a:fld>
            <a:endParaRPr lang="en-US" altLang="en-US"/>
          </a:p>
        </p:txBody>
      </p:sp>
    </p:spTree>
    <p:extLst>
      <p:ext uri="{BB962C8B-B14F-4D97-AF65-F5344CB8AC3E}">
        <p14:creationId xmlns:p14="http://schemas.microsoft.com/office/powerpoint/2010/main" val="3485545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8DA14-A8BD-419D-9A9C-4C1CBC2F97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8E78706-D35A-4EA7-8517-1556012A7A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08E2F2-35F6-4971-97E8-DF443B6ED7F9}"/>
              </a:ext>
            </a:extLst>
          </p:cNvPr>
          <p:cNvSpPr>
            <a:spLocks noGrp="1"/>
          </p:cNvSpPr>
          <p:nvPr>
            <p:ph type="sldNum" sz="quarter" idx="12"/>
          </p:nvPr>
        </p:nvSpPr>
        <p:spPr/>
        <p:txBody>
          <a:bodyPr/>
          <a:lstStyle>
            <a:lvl1pPr>
              <a:defRPr/>
            </a:lvl1pPr>
          </a:lstStyle>
          <a:p>
            <a:pPr>
              <a:defRPr/>
            </a:pPr>
            <a:fld id="{ECFB7AAE-F7B0-4FCC-AFB9-D1E2FF80B8D5}" type="slidenum">
              <a:rPr lang="en-US" altLang="en-US"/>
              <a:pPr>
                <a:defRPr/>
              </a:pPr>
              <a:t>‹#›</a:t>
            </a:fld>
            <a:endParaRPr lang="en-US" altLang="en-US"/>
          </a:p>
        </p:txBody>
      </p:sp>
    </p:spTree>
    <p:extLst>
      <p:ext uri="{BB962C8B-B14F-4D97-AF65-F5344CB8AC3E}">
        <p14:creationId xmlns:p14="http://schemas.microsoft.com/office/powerpoint/2010/main" val="3290601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09183-DEAA-4CA6-BEF8-E6E3DF81CA9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D7584F4-1352-4DE5-8B31-C16317144E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51D83F-000B-4838-B506-0665B4CDC313}"/>
              </a:ext>
            </a:extLst>
          </p:cNvPr>
          <p:cNvSpPr>
            <a:spLocks noGrp="1"/>
          </p:cNvSpPr>
          <p:nvPr>
            <p:ph type="sldNum" sz="quarter" idx="12"/>
          </p:nvPr>
        </p:nvSpPr>
        <p:spPr/>
        <p:txBody>
          <a:bodyPr/>
          <a:lstStyle>
            <a:lvl1pPr>
              <a:defRPr/>
            </a:lvl1pPr>
          </a:lstStyle>
          <a:p>
            <a:pPr>
              <a:defRPr/>
            </a:pPr>
            <a:fld id="{F09653D0-08D3-4217-BE67-2FA5BD9FCEB9}" type="slidenum">
              <a:rPr lang="en-US" altLang="en-US"/>
              <a:pPr>
                <a:defRPr/>
              </a:pPr>
              <a:t>‹#›</a:t>
            </a:fld>
            <a:endParaRPr lang="en-US" altLang="en-US"/>
          </a:p>
        </p:txBody>
      </p:sp>
    </p:spTree>
    <p:extLst>
      <p:ext uri="{BB962C8B-B14F-4D97-AF65-F5344CB8AC3E}">
        <p14:creationId xmlns:p14="http://schemas.microsoft.com/office/powerpoint/2010/main" val="187674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F5104-67FF-4DF9-96B6-22BAB9481AE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49E069B-41C4-4368-B1DE-456375378A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2DD04D-EDAE-40ED-9629-8138F85C02F4}"/>
              </a:ext>
            </a:extLst>
          </p:cNvPr>
          <p:cNvSpPr>
            <a:spLocks noGrp="1"/>
          </p:cNvSpPr>
          <p:nvPr>
            <p:ph type="sldNum" sz="quarter" idx="12"/>
          </p:nvPr>
        </p:nvSpPr>
        <p:spPr/>
        <p:txBody>
          <a:bodyPr/>
          <a:lstStyle>
            <a:lvl1pPr>
              <a:defRPr/>
            </a:lvl1pPr>
          </a:lstStyle>
          <a:p>
            <a:pPr>
              <a:defRPr/>
            </a:pPr>
            <a:fld id="{A02AEFF5-D8B8-486B-86F3-D8F00AF561E1}" type="slidenum">
              <a:rPr lang="en-US" altLang="en-US"/>
              <a:pPr>
                <a:defRPr/>
              </a:pPr>
              <a:t>‹#›</a:t>
            </a:fld>
            <a:endParaRPr lang="en-US" altLang="en-US"/>
          </a:p>
        </p:txBody>
      </p:sp>
    </p:spTree>
    <p:extLst>
      <p:ext uri="{BB962C8B-B14F-4D97-AF65-F5344CB8AC3E}">
        <p14:creationId xmlns:p14="http://schemas.microsoft.com/office/powerpoint/2010/main" val="29469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0FAA1D-5444-4659-832B-80B8ED07A1D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D8DEFFB-4D63-4163-844A-432EB49957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39D042-ED21-4A11-8053-4BE6CFB635A2}"/>
              </a:ext>
            </a:extLst>
          </p:cNvPr>
          <p:cNvSpPr>
            <a:spLocks noGrp="1"/>
          </p:cNvSpPr>
          <p:nvPr>
            <p:ph type="sldNum" sz="quarter" idx="12"/>
          </p:nvPr>
        </p:nvSpPr>
        <p:spPr/>
        <p:txBody>
          <a:bodyPr/>
          <a:lstStyle>
            <a:lvl1pPr>
              <a:defRPr/>
            </a:lvl1pPr>
          </a:lstStyle>
          <a:p>
            <a:pPr>
              <a:defRPr/>
            </a:pPr>
            <a:fld id="{5B5CEB65-B72F-4AC9-9D9B-AAF410EF8579}" type="slidenum">
              <a:rPr lang="en-US" altLang="en-US"/>
              <a:pPr>
                <a:defRPr/>
              </a:pPr>
              <a:t>‹#›</a:t>
            </a:fld>
            <a:endParaRPr lang="en-US" altLang="en-US"/>
          </a:p>
        </p:txBody>
      </p:sp>
    </p:spTree>
    <p:extLst>
      <p:ext uri="{BB962C8B-B14F-4D97-AF65-F5344CB8AC3E}">
        <p14:creationId xmlns:p14="http://schemas.microsoft.com/office/powerpoint/2010/main" val="2321312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C17F78D-56CF-436A-B46C-91600059554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95D29AA-6851-4CA9-9906-B562E83357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D04BB4-5C99-43AD-9D29-533FE74ABD4A}"/>
              </a:ext>
            </a:extLst>
          </p:cNvPr>
          <p:cNvSpPr>
            <a:spLocks noGrp="1"/>
          </p:cNvSpPr>
          <p:nvPr>
            <p:ph type="sldNum" sz="quarter" idx="12"/>
          </p:nvPr>
        </p:nvSpPr>
        <p:spPr/>
        <p:txBody>
          <a:bodyPr/>
          <a:lstStyle>
            <a:lvl1pPr>
              <a:defRPr/>
            </a:lvl1pPr>
          </a:lstStyle>
          <a:p>
            <a:pPr>
              <a:defRPr/>
            </a:pPr>
            <a:fld id="{BB2DB2FF-F8E7-4EF4-AE35-5D8FBEF8593B}" type="slidenum">
              <a:rPr lang="en-US" altLang="en-US"/>
              <a:pPr>
                <a:defRPr/>
              </a:pPr>
              <a:t>‹#›</a:t>
            </a:fld>
            <a:endParaRPr lang="en-US" altLang="en-US"/>
          </a:p>
        </p:txBody>
      </p:sp>
    </p:spTree>
    <p:extLst>
      <p:ext uri="{BB962C8B-B14F-4D97-AF65-F5344CB8AC3E}">
        <p14:creationId xmlns:p14="http://schemas.microsoft.com/office/powerpoint/2010/main" val="330965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1020D3-4921-4A5A-BCDB-D8E12AA9609F}"/>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974BD75-E70D-4395-B2D8-EA08C69CD7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BF5D8DF-F5D2-4ED0-85F9-874153A77220}"/>
              </a:ext>
            </a:extLst>
          </p:cNvPr>
          <p:cNvSpPr>
            <a:spLocks noGrp="1"/>
          </p:cNvSpPr>
          <p:nvPr>
            <p:ph type="sldNum" sz="quarter" idx="12"/>
          </p:nvPr>
        </p:nvSpPr>
        <p:spPr/>
        <p:txBody>
          <a:bodyPr/>
          <a:lstStyle>
            <a:lvl1pPr>
              <a:defRPr/>
            </a:lvl1pPr>
          </a:lstStyle>
          <a:p>
            <a:pPr>
              <a:defRPr/>
            </a:pPr>
            <a:fld id="{5BE9212E-7348-45C4-94FE-F77A8C265E23}" type="slidenum">
              <a:rPr lang="en-US" altLang="en-US"/>
              <a:pPr>
                <a:defRPr/>
              </a:pPr>
              <a:t>‹#›</a:t>
            </a:fld>
            <a:endParaRPr lang="en-US" altLang="en-US"/>
          </a:p>
        </p:txBody>
      </p:sp>
    </p:spTree>
    <p:extLst>
      <p:ext uri="{BB962C8B-B14F-4D97-AF65-F5344CB8AC3E}">
        <p14:creationId xmlns:p14="http://schemas.microsoft.com/office/powerpoint/2010/main" val="4221473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74CE011-203B-43BA-B946-FF77B9D6CFD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CE88971-E8FF-4F02-8A4E-C0E817461A2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CC6355E-9027-466E-9540-7E13B297E79F}"/>
              </a:ext>
            </a:extLst>
          </p:cNvPr>
          <p:cNvSpPr>
            <a:spLocks noGrp="1"/>
          </p:cNvSpPr>
          <p:nvPr>
            <p:ph type="sldNum" sz="quarter" idx="12"/>
          </p:nvPr>
        </p:nvSpPr>
        <p:spPr/>
        <p:txBody>
          <a:bodyPr/>
          <a:lstStyle>
            <a:lvl1pPr>
              <a:defRPr/>
            </a:lvl1pPr>
          </a:lstStyle>
          <a:p>
            <a:pPr>
              <a:defRPr/>
            </a:pPr>
            <a:fld id="{1AFC6090-ECC4-46F5-9686-97F03E5B3919}" type="slidenum">
              <a:rPr lang="en-US" altLang="en-US"/>
              <a:pPr>
                <a:defRPr/>
              </a:pPr>
              <a:t>‹#›</a:t>
            </a:fld>
            <a:endParaRPr lang="en-US" altLang="en-US"/>
          </a:p>
        </p:txBody>
      </p:sp>
    </p:spTree>
    <p:extLst>
      <p:ext uri="{BB962C8B-B14F-4D97-AF65-F5344CB8AC3E}">
        <p14:creationId xmlns:p14="http://schemas.microsoft.com/office/powerpoint/2010/main" val="389748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8F9FF8-C192-4046-BEAB-E1175179A2B5}"/>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B91A3E3-58B6-4176-AB6F-A1B3DF113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27AF60F-3822-4D52-99BA-5D2555CA9A8A}"/>
              </a:ext>
            </a:extLst>
          </p:cNvPr>
          <p:cNvSpPr>
            <a:spLocks noGrp="1"/>
          </p:cNvSpPr>
          <p:nvPr>
            <p:ph type="sldNum" sz="quarter" idx="12"/>
          </p:nvPr>
        </p:nvSpPr>
        <p:spPr/>
        <p:txBody>
          <a:bodyPr/>
          <a:lstStyle>
            <a:lvl1pPr>
              <a:defRPr/>
            </a:lvl1pPr>
          </a:lstStyle>
          <a:p>
            <a:pPr>
              <a:defRPr/>
            </a:pPr>
            <a:fld id="{7909D978-3E8F-49A5-9A0A-40DCF8A3801A}" type="slidenum">
              <a:rPr lang="en-US" altLang="en-US"/>
              <a:pPr>
                <a:defRPr/>
              </a:pPr>
              <a:t>‹#›</a:t>
            </a:fld>
            <a:endParaRPr lang="en-US" altLang="en-US"/>
          </a:p>
        </p:txBody>
      </p:sp>
    </p:spTree>
    <p:extLst>
      <p:ext uri="{BB962C8B-B14F-4D97-AF65-F5344CB8AC3E}">
        <p14:creationId xmlns:p14="http://schemas.microsoft.com/office/powerpoint/2010/main" val="3438288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CB9E168-CFFC-4069-88A0-6B383B3A69D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90E7D02-DE89-4A33-909E-945F75402B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9939B8-CADC-4A7E-A194-E12AE9F08859}"/>
              </a:ext>
            </a:extLst>
          </p:cNvPr>
          <p:cNvSpPr>
            <a:spLocks noGrp="1"/>
          </p:cNvSpPr>
          <p:nvPr>
            <p:ph type="sldNum" sz="quarter" idx="12"/>
          </p:nvPr>
        </p:nvSpPr>
        <p:spPr/>
        <p:txBody>
          <a:bodyPr/>
          <a:lstStyle>
            <a:lvl1pPr>
              <a:defRPr/>
            </a:lvl1pPr>
          </a:lstStyle>
          <a:p>
            <a:pPr>
              <a:defRPr/>
            </a:pPr>
            <a:fld id="{8172BAFB-45B5-4136-B45B-4C6E8A9ED982}" type="slidenum">
              <a:rPr lang="en-US" altLang="en-US"/>
              <a:pPr>
                <a:defRPr/>
              </a:pPr>
              <a:t>‹#›</a:t>
            </a:fld>
            <a:endParaRPr lang="en-US" altLang="en-US"/>
          </a:p>
        </p:txBody>
      </p:sp>
    </p:spTree>
    <p:extLst>
      <p:ext uri="{BB962C8B-B14F-4D97-AF65-F5344CB8AC3E}">
        <p14:creationId xmlns:p14="http://schemas.microsoft.com/office/powerpoint/2010/main" val="1197083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45565A7-FB8B-4287-B91F-F41E5912FAC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9D606AE-0C1C-43C3-B797-0CA885724C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4D5FC4-01D0-4969-AF23-E57D27C19ACF}"/>
              </a:ext>
            </a:extLst>
          </p:cNvPr>
          <p:cNvSpPr>
            <a:spLocks noGrp="1"/>
          </p:cNvSpPr>
          <p:nvPr>
            <p:ph type="sldNum" sz="quarter" idx="12"/>
          </p:nvPr>
        </p:nvSpPr>
        <p:spPr/>
        <p:txBody>
          <a:bodyPr/>
          <a:lstStyle>
            <a:lvl1pPr>
              <a:defRPr/>
            </a:lvl1pPr>
          </a:lstStyle>
          <a:p>
            <a:pPr>
              <a:defRPr/>
            </a:pPr>
            <a:fld id="{EC5D24B9-F831-4392-B8A6-E83FC377FB44}" type="slidenum">
              <a:rPr lang="en-US" altLang="en-US"/>
              <a:pPr>
                <a:defRPr/>
              </a:pPr>
              <a:t>‹#›</a:t>
            </a:fld>
            <a:endParaRPr lang="en-US" altLang="en-US"/>
          </a:p>
        </p:txBody>
      </p:sp>
    </p:spTree>
    <p:extLst>
      <p:ext uri="{BB962C8B-B14F-4D97-AF65-F5344CB8AC3E}">
        <p14:creationId xmlns:p14="http://schemas.microsoft.com/office/powerpoint/2010/main" val="1543388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A62FF1C-7618-4879-A0E6-EDC6D1F2CB48}"/>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AF0A3C3-BB26-4F25-9831-0D3DDE80CFB5}"/>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1449208-1B23-4C3C-B5CA-95B289D691C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5716695-F46B-4DC6-A6CB-36FB5560687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9261B54-976C-4079-AE38-76A31C42AB22}"/>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12875139-C447-4CD5-8BF8-583CA61B58D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685031B5-0C57-45A2-A3A4-4BC11BF1AE2F}"/>
              </a:ext>
            </a:extLst>
          </p:cNvPr>
          <p:cNvSpPr>
            <a:spLocks noGrp="1"/>
          </p:cNvSpPr>
          <p:nvPr>
            <p:ph type="title"/>
          </p:nvPr>
        </p:nvSpPr>
        <p:spPr>
          <a:xfrm>
            <a:off x="0" y="0"/>
            <a:ext cx="9144000" cy="6858000"/>
          </a:xfrm>
        </p:spPr>
        <p:txBody>
          <a:bodyPr/>
          <a:lstStyle/>
          <a:p>
            <a:pPr eaLnBrk="1" hangingPunct="1"/>
            <a:endParaRPr lang="fa-IR" altLang="en-US"/>
          </a:p>
        </p:txBody>
      </p:sp>
      <p:pic>
        <p:nvPicPr>
          <p:cNvPr id="27651" name="Picture 4" descr="I:\environmental health\picture\New Folder\4260_Beautiful_Beach.jpg">
            <a:extLst>
              <a:ext uri="{FF2B5EF4-FFF2-40B4-BE49-F238E27FC236}">
                <a16:creationId xmlns:a16="http://schemas.microsoft.com/office/drawing/2014/main" id="{8F697CF4-080C-4975-B45B-5EEEF4579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I:\environmental health\picture\New Folder\4260_Beautiful_Beach.jpg">
            <a:extLst>
              <a:ext uri="{FF2B5EF4-FFF2-40B4-BE49-F238E27FC236}">
                <a16:creationId xmlns:a16="http://schemas.microsoft.com/office/drawing/2014/main" id="{AEB79D8F-4723-4E0A-BD3A-CC5D453D6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1143000"/>
            <a:ext cx="12334876"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0">
            <a:extLst>
              <a:ext uri="{FF2B5EF4-FFF2-40B4-BE49-F238E27FC236}">
                <a16:creationId xmlns:a16="http://schemas.microsoft.com/office/drawing/2014/main" id="{CC8210DA-FDD2-4FE7-AC2F-EA5B96550E74}"/>
              </a:ext>
            </a:extLst>
          </p:cNvPr>
          <p:cNvSpPr txBox="1">
            <a:spLocks noChangeArrowheads="1"/>
          </p:cNvSpPr>
          <p:nvPr/>
        </p:nvSpPr>
        <p:spPr bwMode="auto">
          <a:xfrm>
            <a:off x="2786063" y="1143000"/>
            <a:ext cx="3429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fa-IR" altLang="en-US" sz="9600" b="1">
                <a:solidFill>
                  <a:srgbClr val="0070C0"/>
                </a:solidFill>
                <a:cs typeface="2  Fantezy" pitchFamily="2" charset="0"/>
              </a:rPr>
              <a:t>بنام خدا</a:t>
            </a:r>
          </a:p>
        </p:txBody>
      </p:sp>
      <p:pic>
        <p:nvPicPr>
          <p:cNvPr id="2" name="Recorded Sound">
            <a:hlinkClick r:id="" action="ppaction://media"/>
            <a:extLst>
              <a:ext uri="{FF2B5EF4-FFF2-40B4-BE49-F238E27FC236}">
                <a16:creationId xmlns:a16="http://schemas.microsoft.com/office/drawing/2014/main" id="{B7A756DC-7C49-4F11-A815-5A91FE9D13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44D9-2810-49A5-8017-9DF4A4D3C82E}"/>
              </a:ext>
            </a:extLst>
          </p:cNvPr>
          <p:cNvSpPr>
            <a:spLocks noGrp="1"/>
          </p:cNvSpPr>
          <p:nvPr>
            <p:ph type="title"/>
          </p:nvPr>
        </p:nvSpPr>
        <p:spPr>
          <a:xfrm>
            <a:off x="285750" y="274638"/>
            <a:ext cx="8401050" cy="1143000"/>
          </a:xfrm>
          <a:blipFill>
            <a:blip r:embed="rId4" cstate="print"/>
            <a:tile tx="0" ty="0" sx="100000" sy="100000" flip="none" algn="tl"/>
          </a:blipFill>
          <a:effectLst>
            <a:outerShdw blurRad="50800" dist="38100" algn="l" rotWithShape="0">
              <a:prstClr val="black">
                <a:alpha val="40000"/>
              </a:prstClr>
            </a:outerShdw>
          </a:effectLst>
        </p:spPr>
        <p:txBody>
          <a:bodyPr rtlCol="0">
            <a:normAutofit/>
          </a:bodyPr>
          <a:lstStyle/>
          <a:p>
            <a:pPr algn="r" rtl="1" eaLnBrk="1" fontAlgn="auto" hangingPunct="1">
              <a:spcAft>
                <a:spcPts val="0"/>
              </a:spcAft>
              <a:defRPr/>
            </a:pPr>
            <a:endParaRPr lang="en-US" dirty="0"/>
          </a:p>
        </p:txBody>
      </p:sp>
      <p:sp>
        <p:nvSpPr>
          <p:cNvPr id="9219" name="Content Placeholder 2">
            <a:extLst>
              <a:ext uri="{FF2B5EF4-FFF2-40B4-BE49-F238E27FC236}">
                <a16:creationId xmlns:a16="http://schemas.microsoft.com/office/drawing/2014/main" id="{F672E5DC-B22A-46DA-9EFF-0DB8B82714FC}"/>
              </a:ext>
            </a:extLst>
          </p:cNvPr>
          <p:cNvSpPr>
            <a:spLocks noGrp="1"/>
          </p:cNvSpPr>
          <p:nvPr>
            <p:ph idx="1"/>
          </p:nvPr>
        </p:nvSpPr>
        <p:spPr>
          <a:xfrm>
            <a:off x="357188" y="1500188"/>
            <a:ext cx="8329612" cy="5357812"/>
          </a:xfrm>
        </p:spPr>
        <p:txBody>
          <a:bodyPr/>
          <a:lstStyle/>
          <a:p>
            <a:pPr algn="ctr" eaLnBrk="1" hangingPunct="1">
              <a:buFont typeface="Arial" panose="020B0604020202020204" pitchFamily="34" charset="0"/>
              <a:buNone/>
            </a:pPr>
            <a:endParaRPr lang="fa-IR" altLang="en-US" sz="4000" dirty="0"/>
          </a:p>
          <a:p>
            <a:pPr algn="r" rtl="1" eaLnBrk="1" hangingPunct="1"/>
            <a:r>
              <a:rPr lang="fa-IR" altLang="en-US" sz="4000" dirty="0"/>
              <a:t>در سال 1385 نظام مراقبت کشوری عفونتهای  بیمارستانی در کشور برقرار گردیده است</a:t>
            </a:r>
          </a:p>
          <a:p>
            <a:pPr algn="r" rtl="1" eaLnBrk="1" hangingPunct="1"/>
            <a:r>
              <a:rPr lang="fa-IR" altLang="en-US" sz="4000" dirty="0"/>
              <a:t>وازابتداى سال</a:t>
            </a:r>
            <a:r>
              <a:rPr lang="fa-IR" altLang="en-US" sz="4000" dirty="0">
                <a:solidFill>
                  <a:srgbClr val="FF0000"/>
                </a:solidFill>
              </a:rPr>
              <a:t>90</a:t>
            </a:r>
            <a:r>
              <a:rPr lang="fa-IR" altLang="en-US" sz="4000" dirty="0"/>
              <a:t>دربيمارستانهاى</a:t>
            </a:r>
            <a:r>
              <a:rPr lang="en-US" altLang="en-US" sz="4000" dirty="0"/>
              <a:t> </a:t>
            </a:r>
            <a:r>
              <a:rPr lang="fa-IR" altLang="en-US" sz="4000" dirty="0"/>
              <a:t>بالاى 200تخت برنامه درحال اجرااست .</a:t>
            </a:r>
            <a:endParaRPr lang="en-US" altLang="en-US" sz="4000" dirty="0"/>
          </a:p>
        </p:txBody>
      </p:sp>
      <p:pic>
        <p:nvPicPr>
          <p:cNvPr id="3" name="Recorded Sound">
            <a:hlinkClick r:id="" action="ppaction://media"/>
            <a:extLst>
              <a:ext uri="{FF2B5EF4-FFF2-40B4-BE49-F238E27FC236}">
                <a16:creationId xmlns:a16="http://schemas.microsoft.com/office/drawing/2014/main" id="{846EB1F9-6121-4EFD-96D3-8F679D1BA3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9219">
                                            <p:txEl>
                                              <p:pRg st="1" end="1"/>
                                            </p:txEl>
                                          </p:spTgt>
                                        </p:tgtEl>
                                      </p:cBhvr>
                                    </p:animEffect>
                                    <p:set>
                                      <p:cBhvr>
                                        <p:cTn id="12" dur="1" fill="hold">
                                          <p:stCondLst>
                                            <p:cond delay="499"/>
                                          </p:stCondLst>
                                        </p:cTn>
                                        <p:tgtEl>
                                          <p:spTgt spid="9219">
                                            <p:txEl>
                                              <p:pRg st="1" end="1"/>
                                            </p:txEl>
                                          </p:spTgt>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9219">
                                            <p:txEl>
                                              <p:pRg st="2" end="2"/>
                                            </p:txEl>
                                          </p:spTgt>
                                        </p:tgtEl>
                                      </p:cBhvr>
                                    </p:animEffect>
                                    <p:set>
                                      <p:cBhvr>
                                        <p:cTn id="17" dur="1" fill="hold">
                                          <p:stCondLst>
                                            <p:cond delay="499"/>
                                          </p:stCondLst>
                                        </p:cTn>
                                        <p:tgtEl>
                                          <p:spTgt spid="9219">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4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 grpId="0" animBg="1"/>
      <p:bldP spid="92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47202EDD-DE42-4708-864F-C9D0B1A6AB99}"/>
              </a:ext>
            </a:extLst>
          </p:cNvPr>
          <p:cNvSpPr>
            <a:spLocks noGrp="1"/>
          </p:cNvSpPr>
          <p:nvPr>
            <p:ph type="title"/>
          </p:nvPr>
        </p:nvSpPr>
        <p:spPr>
          <a:xfrm>
            <a:off x="457200" y="292100"/>
            <a:ext cx="8229600" cy="6565900"/>
          </a:xfrm>
        </p:spPr>
        <p:txBody>
          <a:bodyPr/>
          <a:lstStyle/>
          <a:p>
            <a:pPr algn="r" eaLnBrk="1" hangingPunct="1"/>
            <a:r>
              <a:rPr lang="fa-IR" altLang="en-US" sz="3200"/>
              <a:t>کنترل عفونتهای بیمارستانی ضرورتی اجتناب ناپذیر است</a:t>
            </a:r>
            <a:r>
              <a:rPr lang="fa-IR" altLang="en-US" sz="4000"/>
              <a:t>    </a:t>
            </a:r>
            <a:br>
              <a:rPr lang="fa-IR" altLang="en-US" sz="4000"/>
            </a:br>
            <a:r>
              <a:rPr lang="fa-IR" altLang="en-US" sz="4000"/>
              <a:t/>
            </a:r>
            <a:br>
              <a:rPr lang="fa-IR" altLang="en-US" sz="4000"/>
            </a:br>
            <a:r>
              <a:rPr lang="fa-IR" altLang="en-US" sz="4000"/>
              <a:t>پس :</a:t>
            </a:r>
            <a:br>
              <a:rPr lang="fa-IR" altLang="en-US" sz="4000"/>
            </a:br>
            <a:r>
              <a:rPr lang="fa-IR" altLang="en-US" sz="4000"/>
              <a:t/>
            </a:r>
            <a:br>
              <a:rPr lang="fa-IR" altLang="en-US" sz="4000"/>
            </a:br>
            <a:r>
              <a:rPr lang="fa-IR" altLang="en-US" sz="4000"/>
              <a:t>      به منظور کنترل عفونتها نظام مراقبت لازم است تا داده ها جمع آوری و تحلیل شده و نتایج به صورت اولویت ها ,نیازها و ظرفیت ها در تنظیم برنامه مداخله ای مد نظر قرار  گیرند</a:t>
            </a:r>
            <a:br>
              <a:rPr lang="fa-IR" altLang="en-US" sz="4000"/>
            </a:br>
            <a:endParaRPr lang="en-US" altLang="en-US" sz="4000"/>
          </a:p>
        </p:txBody>
      </p:sp>
      <p:pic>
        <p:nvPicPr>
          <p:cNvPr id="2" name="Recorded Sound">
            <a:hlinkClick r:id="" action="ppaction://media"/>
            <a:extLst>
              <a:ext uri="{FF2B5EF4-FFF2-40B4-BE49-F238E27FC236}">
                <a16:creationId xmlns:a16="http://schemas.microsoft.com/office/drawing/2014/main" id="{C6DA0F2E-6990-4759-BE5B-D9953E2BBE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a:extLst>
              <a:ext uri="{FF2B5EF4-FFF2-40B4-BE49-F238E27FC236}">
                <a16:creationId xmlns:a16="http://schemas.microsoft.com/office/drawing/2014/main" id="{63047D67-FFD7-4B4F-9D07-3D36607C4E97}"/>
              </a:ext>
            </a:extLst>
          </p:cNvPr>
          <p:cNvSpPr>
            <a:spLocks noGrp="1"/>
          </p:cNvSpPr>
          <p:nvPr>
            <p:ph type="title"/>
          </p:nvPr>
        </p:nvSpPr>
        <p:spPr>
          <a:xfrm>
            <a:off x="457200" y="292100"/>
            <a:ext cx="8229600" cy="6376988"/>
          </a:xfrm>
        </p:spPr>
        <p:txBody>
          <a:bodyPr anchor="t"/>
          <a:lstStyle/>
          <a:p>
            <a:pPr algn="r" eaLnBrk="1" hangingPunct="1"/>
            <a:r>
              <a:rPr lang="fa-IR" altLang="en-US">
                <a:cs typeface="Arabic Transparent" panose="020B0604020202020204" pitchFamily="34" charset="0"/>
              </a:rPr>
              <a:t>اهداف کلی:</a:t>
            </a:r>
            <a:r>
              <a:rPr lang="fa-IR" altLang="en-US"/>
              <a:t/>
            </a:r>
            <a:br>
              <a:rPr lang="fa-IR" altLang="en-US"/>
            </a:br>
            <a:r>
              <a:rPr lang="fa-IR" altLang="en-US"/>
              <a:t/>
            </a:r>
            <a:br>
              <a:rPr lang="fa-IR" altLang="en-US"/>
            </a:br>
            <a:r>
              <a:rPr lang="fa-IR" altLang="en-US"/>
              <a:t>1- ارتقای سلامت جامعه و رضایت مردم</a:t>
            </a:r>
            <a:br>
              <a:rPr lang="fa-IR" altLang="en-US"/>
            </a:br>
            <a:r>
              <a:rPr lang="fa-IR" altLang="en-US"/>
              <a:t/>
            </a:r>
            <a:br>
              <a:rPr lang="fa-IR" altLang="en-US"/>
            </a:br>
            <a:r>
              <a:rPr lang="fa-IR" altLang="en-US"/>
              <a:t>2- کاهش ابتلا ,مرگ و میر و عوارض</a:t>
            </a:r>
            <a:br>
              <a:rPr lang="fa-IR" altLang="en-US"/>
            </a:br>
            <a:r>
              <a:rPr lang="fa-IR" altLang="en-US"/>
              <a:t/>
            </a:r>
            <a:br>
              <a:rPr lang="fa-IR" altLang="en-US"/>
            </a:br>
            <a:r>
              <a:rPr lang="fa-IR" altLang="en-US"/>
              <a:t>3- کاهش هزینه های درمانی (با کاهش متوسط اقامت بیماران)</a:t>
            </a:r>
            <a:endParaRPr lang="en-US" altLang="en-US"/>
          </a:p>
        </p:txBody>
      </p:sp>
      <p:pic>
        <p:nvPicPr>
          <p:cNvPr id="2" name="Recorded Sound">
            <a:hlinkClick r:id="" action="ppaction://media"/>
            <a:extLst>
              <a:ext uri="{FF2B5EF4-FFF2-40B4-BE49-F238E27FC236}">
                <a16:creationId xmlns:a16="http://schemas.microsoft.com/office/drawing/2014/main" id="{08D9D64E-1975-4A05-983A-EA0FB3F8E8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4AD596B4-36B5-4912-8CAC-A96C69C0E810}"/>
              </a:ext>
            </a:extLst>
          </p:cNvPr>
          <p:cNvSpPr>
            <a:spLocks noGrp="1"/>
          </p:cNvSpPr>
          <p:nvPr>
            <p:ph type="title"/>
          </p:nvPr>
        </p:nvSpPr>
        <p:spPr>
          <a:xfrm>
            <a:off x="468313" y="260350"/>
            <a:ext cx="8229600" cy="6597650"/>
          </a:xfrm>
        </p:spPr>
        <p:txBody>
          <a:bodyPr anchor="t"/>
          <a:lstStyle/>
          <a:p>
            <a:pPr algn="r" eaLnBrk="1" hangingPunct="1"/>
            <a:r>
              <a:rPr lang="fa-IR" altLang="en-US" sz="3200">
                <a:latin typeface="2  Mitra"/>
              </a:rPr>
              <a:t/>
            </a:r>
            <a:br>
              <a:rPr lang="fa-IR" altLang="en-US" sz="3200">
                <a:latin typeface="2  Mitra"/>
              </a:rPr>
            </a:br>
            <a:r>
              <a:rPr lang="fa-IR" altLang="en-US" sz="3200">
                <a:latin typeface="2  Mitra"/>
              </a:rPr>
              <a:t> اهداف اختصاصی:</a:t>
            </a:r>
            <a:br>
              <a:rPr lang="fa-IR" altLang="en-US" sz="3200">
                <a:latin typeface="2  Mitra"/>
              </a:rPr>
            </a:br>
            <a:r>
              <a:rPr lang="fa-IR" altLang="en-US" sz="3200">
                <a:latin typeface="2  Mitra"/>
              </a:rPr>
              <a:t/>
            </a:r>
            <a:br>
              <a:rPr lang="fa-IR" altLang="en-US" sz="3200">
                <a:latin typeface="2  Mitra"/>
              </a:rPr>
            </a:br>
            <a:r>
              <a:rPr lang="fa-IR" altLang="en-US" sz="3200">
                <a:latin typeface="2  Mitra"/>
              </a:rPr>
              <a:t>1- ایجاد  تعهد سیاسی در مسئولین ارشد</a:t>
            </a:r>
            <a:br>
              <a:rPr lang="fa-IR" altLang="en-US" sz="3200">
                <a:latin typeface="2  Mitra"/>
              </a:rPr>
            </a:br>
            <a:r>
              <a:rPr lang="fa-IR" altLang="en-US" sz="3200">
                <a:latin typeface="2  Mitra"/>
              </a:rPr>
              <a:t>2- تکمیل پوشش با تشکیل کمیته های  بیمارستانی</a:t>
            </a:r>
            <a:br>
              <a:rPr lang="fa-IR" altLang="en-US" sz="3200">
                <a:latin typeface="2  Mitra"/>
              </a:rPr>
            </a:br>
            <a:r>
              <a:rPr lang="fa-IR" altLang="en-US" sz="3200">
                <a:latin typeface="2  Mitra"/>
              </a:rPr>
              <a:t>3- آموزش نیروی انسانی درگیر و تقویت مشارکت آنها</a:t>
            </a:r>
            <a:br>
              <a:rPr lang="fa-IR" altLang="en-US" sz="3200">
                <a:latin typeface="2  Mitra"/>
              </a:rPr>
            </a:br>
            <a:r>
              <a:rPr lang="fa-IR" altLang="en-US" sz="3200">
                <a:latin typeface="2  Mitra"/>
              </a:rPr>
              <a:t>4- تجهیز بیمارستان ها درراستای کنترل عفونتها</a:t>
            </a:r>
            <a:br>
              <a:rPr lang="fa-IR" altLang="en-US" sz="3200">
                <a:latin typeface="2  Mitra"/>
              </a:rPr>
            </a:br>
            <a:r>
              <a:rPr lang="fa-IR" altLang="en-US" sz="3200">
                <a:latin typeface="2  Mitra"/>
              </a:rPr>
              <a:t>5- اجرای برنامه های پژوهشی مرتبط</a:t>
            </a:r>
            <a:endParaRPr lang="en-US" altLang="en-US" sz="3200">
              <a:latin typeface="2  Mitra"/>
            </a:endParaRPr>
          </a:p>
        </p:txBody>
      </p:sp>
      <p:pic>
        <p:nvPicPr>
          <p:cNvPr id="2" name="Recorded Sound">
            <a:hlinkClick r:id="" action="ppaction://media"/>
            <a:extLst>
              <a:ext uri="{FF2B5EF4-FFF2-40B4-BE49-F238E27FC236}">
                <a16:creationId xmlns:a16="http://schemas.microsoft.com/office/drawing/2014/main" id="{F7EBD6BE-8C25-4422-B5CF-7C7B189327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F52FDCCD-7C15-4AFC-B6FF-5963296AE5E4}"/>
              </a:ext>
            </a:extLst>
          </p:cNvPr>
          <p:cNvSpPr>
            <a:spLocks noGrp="1"/>
          </p:cNvSpPr>
          <p:nvPr>
            <p:ph type="title"/>
          </p:nvPr>
        </p:nvSpPr>
        <p:spPr>
          <a:xfrm>
            <a:off x="0" y="476250"/>
            <a:ext cx="8769350" cy="5976938"/>
          </a:xfrm>
        </p:spPr>
        <p:txBody>
          <a:bodyPr/>
          <a:lstStyle/>
          <a:p>
            <a:pPr algn="r" rtl="1" eaLnBrk="1" hangingPunct="1"/>
            <a:r>
              <a:rPr lang="fa-IR" altLang="en-US" sz="3200" dirty="0">
                <a:latin typeface="2  Mitra"/>
              </a:rPr>
              <a:t>اهم فعالیت ها</a:t>
            </a:r>
            <a:br>
              <a:rPr lang="fa-IR" altLang="en-US" sz="3200" dirty="0">
                <a:latin typeface="2  Mitra"/>
              </a:rPr>
            </a:br>
            <a:r>
              <a:rPr lang="fa-IR" altLang="en-US" sz="3200" dirty="0">
                <a:latin typeface="2  Mitra"/>
              </a:rPr>
              <a:t>1- بررسی وضع موجود و انتشار نتایج </a:t>
            </a:r>
            <a:br>
              <a:rPr lang="fa-IR" altLang="en-US" sz="3200" dirty="0">
                <a:latin typeface="2  Mitra"/>
              </a:rPr>
            </a:br>
            <a:r>
              <a:rPr lang="fa-IR" altLang="en-US" sz="3200" dirty="0">
                <a:latin typeface="2  Mitra"/>
              </a:rPr>
              <a:t>متضمن اولویت ها , نیازها و راهکارهای اساسی</a:t>
            </a:r>
            <a:br>
              <a:rPr lang="fa-IR" altLang="en-US" sz="3200" dirty="0">
                <a:latin typeface="2  Mitra"/>
              </a:rPr>
            </a:br>
            <a:r>
              <a:rPr lang="fa-IR" altLang="en-US" sz="3200" dirty="0">
                <a:latin typeface="2  Mitra"/>
              </a:rPr>
              <a:t>2- تشکیل کمیته های کنترل عفونت در بیمارستان های دولتی و خصوصی</a:t>
            </a:r>
            <a:br>
              <a:rPr lang="fa-IR" altLang="en-US" sz="3200" dirty="0">
                <a:latin typeface="2  Mitra"/>
              </a:rPr>
            </a:br>
            <a:r>
              <a:rPr lang="fa-IR" altLang="en-US" sz="3200" dirty="0">
                <a:latin typeface="2  Mitra"/>
              </a:rPr>
              <a:t>3- جمع آوری منظم داده ها  تشخیص عفونت های بیمارستانی  و گزارش منظم وقایع به مراکز بهداشت</a:t>
            </a:r>
            <a:br>
              <a:rPr lang="fa-IR" altLang="en-US" sz="3200" dirty="0">
                <a:latin typeface="2  Mitra"/>
              </a:rPr>
            </a:br>
            <a:r>
              <a:rPr lang="fa-IR" altLang="en-US" sz="3200" dirty="0">
                <a:latin typeface="2  Mitra"/>
              </a:rPr>
              <a:t>4- تجزیه وتحلیل داده ها ارائه گزارش وتصمیم گیری درطراحی اقدام مداخله ای</a:t>
            </a:r>
            <a:br>
              <a:rPr lang="fa-IR" altLang="en-US" sz="3200" dirty="0">
                <a:latin typeface="2  Mitra"/>
              </a:rPr>
            </a:br>
            <a:r>
              <a:rPr lang="fa-IR" altLang="en-US" sz="3200" dirty="0">
                <a:latin typeface="2  Mitra"/>
              </a:rPr>
              <a:t>5- اجرای دوره های آموزشی برای گروه های پزشکی , پیرا پزشکی و پشتیبانی</a:t>
            </a:r>
            <a:br>
              <a:rPr lang="fa-IR" altLang="en-US" sz="3200" dirty="0">
                <a:latin typeface="2  Mitra"/>
              </a:rPr>
            </a:br>
            <a:r>
              <a:rPr lang="fa-IR" altLang="en-US" sz="3200" dirty="0">
                <a:latin typeface="2  Mitra"/>
              </a:rPr>
              <a:t>6- آموزش بیماران وهمراهان آنها با تمامی ابزارهای ممکن</a:t>
            </a:r>
            <a:br>
              <a:rPr lang="fa-IR" altLang="en-US" sz="3200" dirty="0">
                <a:latin typeface="2  Mitra"/>
              </a:rPr>
            </a:br>
            <a:r>
              <a:rPr lang="fa-IR" altLang="en-US" sz="3200" dirty="0">
                <a:latin typeface="2  Mitra"/>
              </a:rPr>
              <a:t>7- انجام طرح های پژوهشی کاربردی توسط پزشکان , پرستاران و...</a:t>
            </a:r>
            <a:br>
              <a:rPr lang="fa-IR" altLang="en-US" sz="3200" dirty="0">
                <a:latin typeface="2  Mitra"/>
              </a:rPr>
            </a:br>
            <a:r>
              <a:rPr lang="fa-IR" altLang="en-US" sz="3200" dirty="0">
                <a:latin typeface="2  Mitra"/>
              </a:rPr>
              <a:t/>
            </a:r>
            <a:br>
              <a:rPr lang="fa-IR" altLang="en-US" sz="3200" dirty="0">
                <a:latin typeface="2  Mitra"/>
              </a:rPr>
            </a:br>
            <a:endParaRPr lang="en-US" altLang="en-US" sz="3200" dirty="0">
              <a:latin typeface="2  Mitra"/>
            </a:endParaRPr>
          </a:p>
        </p:txBody>
      </p:sp>
      <p:pic>
        <p:nvPicPr>
          <p:cNvPr id="2" name="Recorded Sound">
            <a:hlinkClick r:id="" action="ppaction://media"/>
            <a:extLst>
              <a:ext uri="{FF2B5EF4-FFF2-40B4-BE49-F238E27FC236}">
                <a16:creationId xmlns:a16="http://schemas.microsoft.com/office/drawing/2014/main" id="{C8EF3B7F-B10F-4F22-9B60-D47E4176E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060A4054-1A05-4935-8DC3-0DEF43669608}"/>
              </a:ext>
            </a:extLst>
          </p:cNvPr>
          <p:cNvSpPr>
            <a:spLocks noGrp="1"/>
          </p:cNvSpPr>
          <p:nvPr>
            <p:ph type="title"/>
          </p:nvPr>
        </p:nvSpPr>
        <p:spPr>
          <a:xfrm>
            <a:off x="611188" y="188913"/>
            <a:ext cx="8229600" cy="714375"/>
          </a:xfrm>
        </p:spPr>
        <p:txBody>
          <a:bodyPr/>
          <a:lstStyle/>
          <a:p>
            <a:pPr algn="ctr" rtl="1" eaLnBrk="1" hangingPunct="1"/>
            <a:r>
              <a:rPr lang="fa-IR" altLang="en-US" sz="4000">
                <a:solidFill>
                  <a:srgbClr val="C00000"/>
                </a:solidFill>
              </a:rPr>
              <a:t>انتظارات</a:t>
            </a:r>
            <a:r>
              <a:rPr lang="fa-IR" altLang="en-US">
                <a:solidFill>
                  <a:schemeClr val="accent1"/>
                </a:solidFill>
              </a:rPr>
              <a:t> </a:t>
            </a:r>
          </a:p>
        </p:txBody>
      </p:sp>
      <p:sp>
        <p:nvSpPr>
          <p:cNvPr id="41987" name="Content Placeholder 2">
            <a:extLst>
              <a:ext uri="{FF2B5EF4-FFF2-40B4-BE49-F238E27FC236}">
                <a16:creationId xmlns:a16="http://schemas.microsoft.com/office/drawing/2014/main" id="{83589185-2BD8-492A-ACF4-6D9AB57EE504}"/>
              </a:ext>
            </a:extLst>
          </p:cNvPr>
          <p:cNvSpPr>
            <a:spLocks noGrp="1"/>
          </p:cNvSpPr>
          <p:nvPr>
            <p:ph idx="1"/>
          </p:nvPr>
        </p:nvSpPr>
        <p:spPr>
          <a:xfrm>
            <a:off x="285750" y="785813"/>
            <a:ext cx="8453438" cy="5805487"/>
          </a:xfrm>
        </p:spPr>
        <p:txBody>
          <a:bodyPr/>
          <a:lstStyle/>
          <a:p>
            <a:pPr algn="r" rtl="1" eaLnBrk="1" hangingPunct="1"/>
            <a:r>
              <a:rPr lang="fa-IR" altLang="en-US" sz="3600"/>
              <a:t>ثبت و گزارش دهى موارد بیماریها در قالب نظام مراقبت</a:t>
            </a:r>
          </a:p>
          <a:p>
            <a:pPr algn="r" rtl="1" eaLnBrk="1" hangingPunct="1"/>
            <a:r>
              <a:rPr lang="fa-IR" altLang="en-US" sz="3600"/>
              <a:t>هرمركز بايد  داراى  كامپيوتر و مجهزبه خط </a:t>
            </a:r>
            <a:r>
              <a:rPr lang="en-US" altLang="en-US" sz="3600"/>
              <a:t>ADSL </a:t>
            </a:r>
            <a:r>
              <a:rPr lang="fa-IR" altLang="en-US" sz="3600"/>
              <a:t>پر سرعت مستقل باشد </a:t>
            </a:r>
          </a:p>
          <a:p>
            <a:pPr algn="r" rtl="1" eaLnBrk="1" hangingPunct="1"/>
            <a:r>
              <a:rPr lang="fa-IR" altLang="en-US" sz="3600"/>
              <a:t>هر بیمارستان جداگانه و مستقل و مستقيم  بايد بتوانند وارد پورتال شده و اطلاعات را ارسال نمايند .</a:t>
            </a:r>
          </a:p>
          <a:p>
            <a:pPr algn="r" rtl="1" eaLnBrk="1" hangingPunct="1"/>
            <a:r>
              <a:rPr lang="fa-IR" altLang="en-US" sz="3600"/>
              <a:t>تهيه و تدارك و توزيع داروها و ملزومات مورد نياز برنامه ..</a:t>
            </a:r>
          </a:p>
          <a:p>
            <a:pPr algn="r" rtl="1" eaLnBrk="1" hangingPunct="1"/>
            <a:r>
              <a:rPr lang="fa-IR" altLang="en-US" sz="3600"/>
              <a:t>ارسال بهنگام  آمارهاى  ماهيانه  كنترل  عفونت و گزارش  سايربيماريها</a:t>
            </a:r>
          </a:p>
        </p:txBody>
      </p:sp>
      <p:pic>
        <p:nvPicPr>
          <p:cNvPr id="2" name="Recorded Sound">
            <a:hlinkClick r:id="" action="ppaction://media"/>
            <a:extLst>
              <a:ext uri="{FF2B5EF4-FFF2-40B4-BE49-F238E27FC236}">
                <a16:creationId xmlns:a16="http://schemas.microsoft.com/office/drawing/2014/main" id="{1DCD3307-538A-4A8A-B5CA-AB11D1B73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0017C-6379-4D68-BE96-862EB7F98282}"/>
              </a:ext>
            </a:extLst>
          </p:cNvPr>
          <p:cNvSpPr>
            <a:spLocks noGrp="1"/>
          </p:cNvSpPr>
          <p:nvPr>
            <p:ph idx="1"/>
          </p:nvPr>
        </p:nvSpPr>
        <p:spPr>
          <a:xfrm>
            <a:off x="250825" y="428625"/>
            <a:ext cx="8713788" cy="6143625"/>
          </a:xfrm>
        </p:spPr>
        <p:txBody>
          <a:bodyPr rtlCol="0">
            <a:normAutofit fontScale="92500" lnSpcReduction="20000"/>
          </a:bodyPr>
          <a:lstStyle/>
          <a:p>
            <a:pPr algn="ctr" eaLnBrk="1" fontAlgn="auto" hangingPunct="1">
              <a:spcAft>
                <a:spcPts val="0"/>
              </a:spcAft>
              <a:buFont typeface="Arial" panose="020B0604020202020204" pitchFamily="34" charset="0"/>
              <a:buNone/>
              <a:defRPr/>
            </a:pPr>
            <a:r>
              <a:rPr lang="en-US" sz="6000" dirty="0">
                <a:solidFill>
                  <a:srgbClr val="FF0000"/>
                </a:solidFill>
                <a:cs typeface="+mj-cs"/>
              </a:rPr>
              <a:t> </a:t>
            </a:r>
            <a:r>
              <a:rPr lang="fa-IR" sz="6000" dirty="0">
                <a:solidFill>
                  <a:srgbClr val="FF0000"/>
                </a:solidFill>
                <a:cs typeface="+mj-cs"/>
              </a:rPr>
              <a:t>مشكلات برنامه كنترل عفونت</a:t>
            </a:r>
          </a:p>
          <a:p>
            <a:pPr algn="ctr" eaLnBrk="1" fontAlgn="auto" hangingPunct="1">
              <a:spcAft>
                <a:spcPts val="0"/>
              </a:spcAft>
              <a:buFont typeface="Arial" panose="020B0604020202020204" pitchFamily="34" charset="0"/>
              <a:buNone/>
              <a:defRPr/>
            </a:pPr>
            <a:endParaRPr lang="fa-IR" sz="2800" dirty="0">
              <a:cs typeface="+mj-cs"/>
            </a:endParaRPr>
          </a:p>
          <a:p>
            <a:pPr algn="r" rtl="1" eaLnBrk="1" fontAlgn="auto" hangingPunct="1">
              <a:spcAft>
                <a:spcPts val="0"/>
              </a:spcAft>
              <a:buFont typeface="Arial" panose="020B0604020202020204" pitchFamily="34" charset="0"/>
              <a:buNone/>
              <a:defRPr/>
            </a:pPr>
            <a:r>
              <a:rPr lang="en-US" sz="2800" dirty="0">
                <a:cs typeface="+mj-cs"/>
              </a:rPr>
              <a:t>  </a:t>
            </a:r>
            <a:r>
              <a:rPr lang="fa-IR" sz="3500" dirty="0">
                <a:cs typeface="+mj-cs"/>
              </a:rPr>
              <a:t>1-عدم وحدت رويه درارسال آمارواطلاعات</a:t>
            </a:r>
          </a:p>
          <a:p>
            <a:pPr algn="r" rtl="1" eaLnBrk="1" fontAlgn="auto" hangingPunct="1">
              <a:spcAft>
                <a:spcPts val="0"/>
              </a:spcAft>
              <a:buFont typeface="Arial" panose="020B0604020202020204" pitchFamily="34" charset="0"/>
              <a:buNone/>
              <a:defRPr/>
            </a:pPr>
            <a:r>
              <a:rPr lang="fa-IR" sz="3500" dirty="0">
                <a:cs typeface="+mj-cs"/>
              </a:rPr>
              <a:t>2-عدم توجه جدى به نظام مراقبت كنترل عفونت وگزارش آمار عفونتها </a:t>
            </a:r>
          </a:p>
          <a:p>
            <a:pPr algn="r" rtl="1" eaLnBrk="1" fontAlgn="auto" hangingPunct="1">
              <a:spcAft>
                <a:spcPts val="0"/>
              </a:spcAft>
              <a:buFont typeface="Arial" panose="020B0604020202020204" pitchFamily="34" charset="0"/>
              <a:buNone/>
              <a:defRPr/>
            </a:pPr>
            <a:r>
              <a:rPr lang="fa-IR" sz="3500" dirty="0">
                <a:cs typeface="+mj-cs"/>
              </a:rPr>
              <a:t>3-عدم محاسبه ميزان بروزواقعى وپژوهش درپروسه مراقبت </a:t>
            </a:r>
          </a:p>
          <a:p>
            <a:pPr algn="r" rtl="1" eaLnBrk="1" fontAlgn="auto" hangingPunct="1">
              <a:spcAft>
                <a:spcPts val="0"/>
              </a:spcAft>
              <a:buFont typeface="Arial" panose="020B0604020202020204" pitchFamily="34" charset="0"/>
              <a:buNone/>
              <a:defRPr/>
            </a:pPr>
            <a:r>
              <a:rPr lang="fa-IR" sz="3500" dirty="0">
                <a:cs typeface="+mj-cs"/>
              </a:rPr>
              <a:t>4-عدم ارزشيابى بيمارستانهابراساس فرايندهاى كنترل عفونت ازجمله آناليزداده ها و...</a:t>
            </a:r>
          </a:p>
          <a:p>
            <a:pPr algn="r" rtl="1" eaLnBrk="1" fontAlgn="auto" hangingPunct="1">
              <a:spcAft>
                <a:spcPts val="0"/>
              </a:spcAft>
              <a:buFont typeface="Arial" panose="020B0604020202020204" pitchFamily="34" charset="0"/>
              <a:buNone/>
              <a:defRPr/>
            </a:pPr>
            <a:r>
              <a:rPr lang="fa-IR" sz="3500" dirty="0">
                <a:cs typeface="+mj-cs"/>
              </a:rPr>
              <a:t>5-عدم توجه به پرسنل كنترل عفونت (رضايتمندى)  </a:t>
            </a:r>
          </a:p>
          <a:p>
            <a:pPr algn="r" rtl="1" eaLnBrk="1" fontAlgn="auto" hangingPunct="1">
              <a:spcAft>
                <a:spcPts val="0"/>
              </a:spcAft>
              <a:buFont typeface="Arial" panose="020B0604020202020204" pitchFamily="34" charset="0"/>
              <a:buNone/>
              <a:defRPr/>
            </a:pPr>
            <a:r>
              <a:rPr lang="fa-IR" sz="3500" dirty="0">
                <a:cs typeface="+mj-cs"/>
              </a:rPr>
              <a:t>6-عدم كامپيوتروخط مستقيم اينترنت و...</a:t>
            </a:r>
          </a:p>
          <a:p>
            <a:pPr algn="r" rtl="1" eaLnBrk="1" fontAlgn="auto" hangingPunct="1">
              <a:spcAft>
                <a:spcPts val="0"/>
              </a:spcAft>
              <a:buFont typeface="Arial" panose="020B0604020202020204" pitchFamily="34" charset="0"/>
              <a:buNone/>
              <a:defRPr/>
            </a:pPr>
            <a:r>
              <a:rPr lang="fa-IR" sz="3500" dirty="0">
                <a:cs typeface="+mj-cs"/>
              </a:rPr>
              <a:t>7-عدم نصب فايل ارتقاءدربعضى ازبيمارستانها (گزارش صفر) </a:t>
            </a:r>
          </a:p>
          <a:p>
            <a:pPr algn="r" rtl="1" eaLnBrk="1" fontAlgn="auto" hangingPunct="1">
              <a:spcAft>
                <a:spcPts val="0"/>
              </a:spcAft>
              <a:buFont typeface="Arial" panose="020B0604020202020204" pitchFamily="34" charset="0"/>
              <a:buNone/>
              <a:defRPr/>
            </a:pPr>
            <a:r>
              <a:rPr lang="fa-IR" sz="3500" dirty="0">
                <a:solidFill>
                  <a:srgbClr val="FF0000"/>
                </a:solidFill>
                <a:cs typeface="+mj-cs"/>
              </a:rPr>
              <a:t>8-نبودمتولى مشخص دربعضى ازبيمارستانها </a:t>
            </a:r>
          </a:p>
          <a:p>
            <a:pPr algn="r" rtl="1" eaLnBrk="1" fontAlgn="auto" hangingPunct="1">
              <a:spcAft>
                <a:spcPts val="0"/>
              </a:spcAft>
              <a:buFont typeface="Arial" panose="020B0604020202020204" pitchFamily="34" charset="0"/>
              <a:buNone/>
              <a:defRPr/>
            </a:pPr>
            <a:r>
              <a:rPr lang="fa-IR" sz="3500" dirty="0">
                <a:cs typeface="+mj-cs"/>
              </a:rPr>
              <a:t>9-عدم حساسيت مسئولين محترم درارسال گزارشات واقعى و...</a:t>
            </a:r>
          </a:p>
        </p:txBody>
      </p:sp>
      <p:pic>
        <p:nvPicPr>
          <p:cNvPr id="2" name="Recorded Sound">
            <a:hlinkClick r:id="" action="ppaction://media"/>
            <a:extLst>
              <a:ext uri="{FF2B5EF4-FFF2-40B4-BE49-F238E27FC236}">
                <a16:creationId xmlns:a16="http://schemas.microsoft.com/office/drawing/2014/main" id="{7891F508-157D-4A53-BD86-65FF87E5B4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3">
                                            <p:txEl>
                                              <p:pRg st="0" end="0"/>
                                            </p:txEl>
                                          </p:spTgt>
                                        </p:tgtEl>
                                      </p:cBhvr>
                                      <p:to x="80000" y="100000"/>
                                    </p:animScale>
                                    <p:anim by="(#ppt_w*0.10)" calcmode="lin" valueType="num">
                                      <p:cBhvr>
                                        <p:cTn id="7" dur="250" autoRev="1" fill="hold">
                                          <p:stCondLst>
                                            <p:cond delay="0"/>
                                          </p:stCondLst>
                                        </p:cTn>
                                        <p:tgtEl>
                                          <p:spTgt spid="3">
                                            <p:txEl>
                                              <p:pRg st="0" end="0"/>
                                            </p:txEl>
                                          </p:spTgt>
                                        </p:tgtEl>
                                        <p:attrNameLst>
                                          <p:attrName>ppt_x</p:attrName>
                                        </p:attrNameLst>
                                      </p:cBhvr>
                                    </p:anim>
                                    <p:anim by="(-#ppt_w*0.10)" calcmode="lin" valueType="num">
                                      <p:cBhvr>
                                        <p:cTn id="8" dur="250" autoRev="1" fill="hold">
                                          <p:stCondLst>
                                            <p:cond delay="0"/>
                                          </p:stCondLst>
                                        </p:cTn>
                                        <p:tgtEl>
                                          <p:spTgt spid="3">
                                            <p:txEl>
                                              <p:pRg st="0" end="0"/>
                                            </p:txEl>
                                          </p:spTgt>
                                        </p:tgtEl>
                                        <p:attrNameLst>
                                          <p:attrName>ppt_y</p:attrName>
                                        </p:attrNameLst>
                                      </p:cBhvr>
                                    </p:anim>
                                    <p:animRot by="-480000">
                                      <p:cBhvr>
                                        <p:cTn id="9" dur="250" autoRev="1" fill="hold">
                                          <p:stCondLst>
                                            <p:cond delay="0"/>
                                          </p:stCondLst>
                                        </p:cTn>
                                        <p:tgtEl>
                                          <p:spTgt spid="3">
                                            <p:txEl>
                                              <p:pRg st="0" end="0"/>
                                            </p:txEl>
                                          </p:spTgt>
                                        </p:tgtEl>
                                        <p:attrNameLst>
                                          <p:attrName>r</p:attrName>
                                        </p:attrNameLst>
                                      </p:cBhvr>
                                    </p:animRot>
                                  </p:childTnLst>
                                </p:cTn>
                              </p:par>
                            </p:childTnLst>
                          </p:cTn>
                        </p:par>
                      </p:childTnLst>
                    </p:cTn>
                  </p:par>
                  <p:par>
                    <p:cTn id="10" fill="hold" nodeType="clickPar">
                      <p:stCondLst>
                        <p:cond delay="indefinite"/>
                      </p:stCondLst>
                      <p:childTnLst>
                        <p:par>
                          <p:cTn id="11" fill="hold" nodeType="withGroup">
                            <p:stCondLst>
                              <p:cond delay="0"/>
                            </p:stCondLst>
                            <p:childTnLst>
                              <p:par>
                                <p:cTn id="12" presetID="36" presetClass="emph" presetSubtype="0" fill="hold" grpId="0" nodeType="clickEffect">
                                  <p:stCondLst>
                                    <p:cond delay="0"/>
                                  </p:stCondLst>
                                  <p:iterate type="lt">
                                    <p:tmPct val="10000"/>
                                  </p:iterate>
                                  <p:childTnLst>
                                    <p:animScale>
                                      <p:cBhvr>
                                        <p:cTn id="13" dur="250" autoRev="1" fill="hold">
                                          <p:stCondLst>
                                            <p:cond delay="0"/>
                                          </p:stCondLst>
                                        </p:cTn>
                                        <p:tgtEl>
                                          <p:spTgt spid="3">
                                            <p:txEl>
                                              <p:pRg st="2" end="2"/>
                                            </p:txEl>
                                          </p:spTgt>
                                        </p:tgtEl>
                                      </p:cBhvr>
                                      <p:to x="80000" y="100000"/>
                                    </p:animScale>
                                    <p:anim by="(#ppt_w*0.10)" calcmode="lin" valueType="num">
                                      <p:cBhvr>
                                        <p:cTn id="14" dur="250" autoRev="1" fill="hold">
                                          <p:stCondLst>
                                            <p:cond delay="0"/>
                                          </p:stCondLst>
                                        </p:cTn>
                                        <p:tgtEl>
                                          <p:spTgt spid="3">
                                            <p:txEl>
                                              <p:pRg st="2" end="2"/>
                                            </p:txEl>
                                          </p:spTgt>
                                        </p:tgtEl>
                                        <p:attrNameLst>
                                          <p:attrName>ppt_x</p:attrName>
                                        </p:attrNameLst>
                                      </p:cBhvr>
                                    </p:anim>
                                    <p:anim by="(-#ppt_w*0.10)" calcmode="lin" valueType="num">
                                      <p:cBhvr>
                                        <p:cTn id="15" dur="250" autoRev="1" fill="hold">
                                          <p:stCondLst>
                                            <p:cond delay="0"/>
                                          </p:stCondLst>
                                        </p:cTn>
                                        <p:tgtEl>
                                          <p:spTgt spid="3">
                                            <p:txEl>
                                              <p:pRg st="2" end="2"/>
                                            </p:txEl>
                                          </p:spTgt>
                                        </p:tgtEl>
                                        <p:attrNameLst>
                                          <p:attrName>ppt_y</p:attrName>
                                        </p:attrNameLst>
                                      </p:cBhvr>
                                    </p:anim>
                                    <p:animRot by="-480000">
                                      <p:cBhvr>
                                        <p:cTn id="16" dur="250" autoRev="1" fill="hold">
                                          <p:stCondLst>
                                            <p:cond delay="0"/>
                                          </p:stCondLst>
                                        </p:cTn>
                                        <p:tgtEl>
                                          <p:spTgt spid="3">
                                            <p:txEl>
                                              <p:pRg st="2" end="2"/>
                                            </p:txEl>
                                          </p:spTgt>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36" presetClass="emph" presetSubtype="0" fill="hold" grpId="0" nodeType="clickEffect">
                                  <p:stCondLst>
                                    <p:cond delay="0"/>
                                  </p:stCondLst>
                                  <p:iterate type="lt">
                                    <p:tmPct val="10000"/>
                                  </p:iterate>
                                  <p:childTnLst>
                                    <p:animScale>
                                      <p:cBhvr>
                                        <p:cTn id="20" dur="250" autoRev="1" fill="hold">
                                          <p:stCondLst>
                                            <p:cond delay="0"/>
                                          </p:stCondLst>
                                        </p:cTn>
                                        <p:tgtEl>
                                          <p:spTgt spid="3">
                                            <p:txEl>
                                              <p:pRg st="3" end="3"/>
                                            </p:txEl>
                                          </p:spTgt>
                                        </p:tgtEl>
                                      </p:cBhvr>
                                      <p:to x="80000" y="100000"/>
                                    </p:animScale>
                                    <p:anim by="(#ppt_w*0.10)" calcmode="lin" valueType="num">
                                      <p:cBhvr>
                                        <p:cTn id="21" dur="250" autoRev="1" fill="hold">
                                          <p:stCondLst>
                                            <p:cond delay="0"/>
                                          </p:stCondLst>
                                        </p:cTn>
                                        <p:tgtEl>
                                          <p:spTgt spid="3">
                                            <p:txEl>
                                              <p:pRg st="3" end="3"/>
                                            </p:txEl>
                                          </p:spTgt>
                                        </p:tgtEl>
                                        <p:attrNameLst>
                                          <p:attrName>ppt_x</p:attrName>
                                        </p:attrNameLst>
                                      </p:cBhvr>
                                    </p:anim>
                                    <p:anim by="(-#ppt_w*0.10)" calcmode="lin" valueType="num">
                                      <p:cBhvr>
                                        <p:cTn id="22" dur="250" autoRev="1" fill="hold">
                                          <p:stCondLst>
                                            <p:cond delay="0"/>
                                          </p:stCondLst>
                                        </p:cTn>
                                        <p:tgtEl>
                                          <p:spTgt spid="3">
                                            <p:txEl>
                                              <p:pRg st="3" end="3"/>
                                            </p:txEl>
                                          </p:spTgt>
                                        </p:tgtEl>
                                        <p:attrNameLst>
                                          <p:attrName>ppt_y</p:attrName>
                                        </p:attrNameLst>
                                      </p:cBhvr>
                                    </p:anim>
                                    <p:animRot by="-480000">
                                      <p:cBhvr>
                                        <p:cTn id="23" dur="250" autoRev="1" fill="hold">
                                          <p:stCondLst>
                                            <p:cond delay="0"/>
                                          </p:stCondLst>
                                        </p:cTn>
                                        <p:tgtEl>
                                          <p:spTgt spid="3">
                                            <p:txEl>
                                              <p:pRg st="3" end="3"/>
                                            </p:txEl>
                                          </p:spTgt>
                                        </p:tgtEl>
                                        <p:attrNameLst>
                                          <p:attrName>r</p:attrName>
                                        </p:attrNameLst>
                                      </p:cBhvr>
                                    </p:animRot>
                                  </p:childTnLst>
                                </p:cTn>
                              </p:par>
                            </p:childTnLst>
                          </p:cTn>
                        </p:par>
                      </p:childTnLst>
                    </p:cTn>
                  </p:par>
                  <p:par>
                    <p:cTn id="24" fill="hold" nodeType="clickPar">
                      <p:stCondLst>
                        <p:cond delay="indefinite"/>
                      </p:stCondLst>
                      <p:childTnLst>
                        <p:par>
                          <p:cTn id="25" fill="hold" nodeType="withGroup">
                            <p:stCondLst>
                              <p:cond delay="0"/>
                            </p:stCondLst>
                            <p:childTnLst>
                              <p:par>
                                <p:cTn id="26" presetID="36" presetClass="emph" presetSubtype="0" fill="hold" grpId="0" nodeType="clickEffect">
                                  <p:stCondLst>
                                    <p:cond delay="0"/>
                                  </p:stCondLst>
                                  <p:iterate type="lt">
                                    <p:tmPct val="10000"/>
                                  </p:iterate>
                                  <p:childTnLst>
                                    <p:animScale>
                                      <p:cBhvr>
                                        <p:cTn id="27" dur="250" autoRev="1" fill="hold">
                                          <p:stCondLst>
                                            <p:cond delay="0"/>
                                          </p:stCondLst>
                                        </p:cTn>
                                        <p:tgtEl>
                                          <p:spTgt spid="3">
                                            <p:txEl>
                                              <p:pRg st="4" end="4"/>
                                            </p:txEl>
                                          </p:spTgt>
                                        </p:tgtEl>
                                      </p:cBhvr>
                                      <p:to x="80000" y="100000"/>
                                    </p:animScale>
                                    <p:anim by="(#ppt_w*0.10)" calcmode="lin" valueType="num">
                                      <p:cBhvr>
                                        <p:cTn id="28" dur="250" autoRev="1" fill="hold">
                                          <p:stCondLst>
                                            <p:cond delay="0"/>
                                          </p:stCondLst>
                                        </p:cTn>
                                        <p:tgtEl>
                                          <p:spTgt spid="3">
                                            <p:txEl>
                                              <p:pRg st="4" end="4"/>
                                            </p:txEl>
                                          </p:spTgt>
                                        </p:tgtEl>
                                        <p:attrNameLst>
                                          <p:attrName>ppt_x</p:attrName>
                                        </p:attrNameLst>
                                      </p:cBhvr>
                                    </p:anim>
                                    <p:anim by="(-#ppt_w*0.10)" calcmode="lin" valueType="num">
                                      <p:cBhvr>
                                        <p:cTn id="29" dur="250" autoRev="1" fill="hold">
                                          <p:stCondLst>
                                            <p:cond delay="0"/>
                                          </p:stCondLst>
                                        </p:cTn>
                                        <p:tgtEl>
                                          <p:spTgt spid="3">
                                            <p:txEl>
                                              <p:pRg st="4" end="4"/>
                                            </p:txEl>
                                          </p:spTgt>
                                        </p:tgtEl>
                                        <p:attrNameLst>
                                          <p:attrName>ppt_y</p:attrName>
                                        </p:attrNameLst>
                                      </p:cBhvr>
                                    </p:anim>
                                    <p:animRot by="-480000">
                                      <p:cBhvr>
                                        <p:cTn id="30" dur="250" autoRev="1" fill="hold">
                                          <p:stCondLst>
                                            <p:cond delay="0"/>
                                          </p:stCondLst>
                                        </p:cTn>
                                        <p:tgtEl>
                                          <p:spTgt spid="3">
                                            <p:txEl>
                                              <p:pRg st="4" end="4"/>
                                            </p:txEl>
                                          </p:spTgt>
                                        </p:tgtEl>
                                        <p:attrNameLst>
                                          <p:attrName>r</p:attrName>
                                        </p:attrNameLst>
                                      </p:cBhvr>
                                    </p:animRot>
                                  </p:childTnLst>
                                </p:cTn>
                              </p:par>
                            </p:childTnLst>
                          </p:cTn>
                        </p:par>
                      </p:childTnLst>
                    </p:cTn>
                  </p:par>
                  <p:par>
                    <p:cTn id="31" fill="hold" nodeType="clickPar">
                      <p:stCondLst>
                        <p:cond delay="indefinite"/>
                      </p:stCondLst>
                      <p:childTnLst>
                        <p:par>
                          <p:cTn id="32" fill="hold" nodeType="withGroup">
                            <p:stCondLst>
                              <p:cond delay="0"/>
                            </p:stCondLst>
                            <p:childTnLst>
                              <p:par>
                                <p:cTn id="33" presetID="36" presetClass="emph" presetSubtype="0" fill="hold" grpId="0" nodeType="clickEffect">
                                  <p:stCondLst>
                                    <p:cond delay="0"/>
                                  </p:stCondLst>
                                  <p:iterate type="lt">
                                    <p:tmPct val="10000"/>
                                  </p:iterate>
                                  <p:childTnLst>
                                    <p:animScale>
                                      <p:cBhvr>
                                        <p:cTn id="34" dur="250" autoRev="1" fill="hold">
                                          <p:stCondLst>
                                            <p:cond delay="0"/>
                                          </p:stCondLst>
                                        </p:cTn>
                                        <p:tgtEl>
                                          <p:spTgt spid="3">
                                            <p:txEl>
                                              <p:pRg st="5" end="5"/>
                                            </p:txEl>
                                          </p:spTgt>
                                        </p:tgtEl>
                                      </p:cBhvr>
                                      <p:to x="80000" y="100000"/>
                                    </p:animScale>
                                    <p:anim by="(#ppt_w*0.10)" calcmode="lin" valueType="num">
                                      <p:cBhvr>
                                        <p:cTn id="35" dur="250" autoRev="1" fill="hold">
                                          <p:stCondLst>
                                            <p:cond delay="0"/>
                                          </p:stCondLst>
                                        </p:cTn>
                                        <p:tgtEl>
                                          <p:spTgt spid="3">
                                            <p:txEl>
                                              <p:pRg st="5" end="5"/>
                                            </p:txEl>
                                          </p:spTgt>
                                        </p:tgtEl>
                                        <p:attrNameLst>
                                          <p:attrName>ppt_x</p:attrName>
                                        </p:attrNameLst>
                                      </p:cBhvr>
                                    </p:anim>
                                    <p:anim by="(-#ppt_w*0.10)" calcmode="lin" valueType="num">
                                      <p:cBhvr>
                                        <p:cTn id="36" dur="250" autoRev="1" fill="hold">
                                          <p:stCondLst>
                                            <p:cond delay="0"/>
                                          </p:stCondLst>
                                        </p:cTn>
                                        <p:tgtEl>
                                          <p:spTgt spid="3">
                                            <p:txEl>
                                              <p:pRg st="5" end="5"/>
                                            </p:txEl>
                                          </p:spTgt>
                                        </p:tgtEl>
                                        <p:attrNameLst>
                                          <p:attrName>ppt_y</p:attrName>
                                        </p:attrNameLst>
                                      </p:cBhvr>
                                    </p:anim>
                                    <p:animRot by="-480000">
                                      <p:cBhvr>
                                        <p:cTn id="37" dur="250" autoRev="1" fill="hold">
                                          <p:stCondLst>
                                            <p:cond delay="0"/>
                                          </p:stCondLst>
                                        </p:cTn>
                                        <p:tgtEl>
                                          <p:spTgt spid="3">
                                            <p:txEl>
                                              <p:pRg st="5" end="5"/>
                                            </p:txEl>
                                          </p:spTgt>
                                        </p:tgtEl>
                                        <p:attrNameLst>
                                          <p:attrName>r</p:attrName>
                                        </p:attrNameLst>
                                      </p:cBhvr>
                                    </p:animRot>
                                  </p:childTnLst>
                                </p:cTn>
                              </p:par>
                            </p:childTnLst>
                          </p:cTn>
                        </p:par>
                      </p:childTnLst>
                    </p:cTn>
                  </p:par>
                  <p:par>
                    <p:cTn id="38" fill="hold" nodeType="clickPar">
                      <p:stCondLst>
                        <p:cond delay="indefinite"/>
                      </p:stCondLst>
                      <p:childTnLst>
                        <p:par>
                          <p:cTn id="39" fill="hold" nodeType="withGroup">
                            <p:stCondLst>
                              <p:cond delay="0"/>
                            </p:stCondLst>
                            <p:childTnLst>
                              <p:par>
                                <p:cTn id="40" presetID="36" presetClass="emph" presetSubtype="0" fill="hold" grpId="0" nodeType="clickEffect">
                                  <p:stCondLst>
                                    <p:cond delay="0"/>
                                  </p:stCondLst>
                                  <p:iterate type="lt">
                                    <p:tmPct val="10000"/>
                                  </p:iterate>
                                  <p:childTnLst>
                                    <p:animScale>
                                      <p:cBhvr>
                                        <p:cTn id="41" dur="250" autoRev="1" fill="hold">
                                          <p:stCondLst>
                                            <p:cond delay="0"/>
                                          </p:stCondLst>
                                        </p:cTn>
                                        <p:tgtEl>
                                          <p:spTgt spid="3">
                                            <p:txEl>
                                              <p:pRg st="6" end="6"/>
                                            </p:txEl>
                                          </p:spTgt>
                                        </p:tgtEl>
                                      </p:cBhvr>
                                      <p:to x="80000" y="100000"/>
                                    </p:animScale>
                                    <p:anim by="(#ppt_w*0.10)" calcmode="lin" valueType="num">
                                      <p:cBhvr>
                                        <p:cTn id="42" dur="250" autoRev="1" fill="hold">
                                          <p:stCondLst>
                                            <p:cond delay="0"/>
                                          </p:stCondLst>
                                        </p:cTn>
                                        <p:tgtEl>
                                          <p:spTgt spid="3">
                                            <p:txEl>
                                              <p:pRg st="6" end="6"/>
                                            </p:txEl>
                                          </p:spTgt>
                                        </p:tgtEl>
                                        <p:attrNameLst>
                                          <p:attrName>ppt_x</p:attrName>
                                        </p:attrNameLst>
                                      </p:cBhvr>
                                    </p:anim>
                                    <p:anim by="(-#ppt_w*0.10)" calcmode="lin" valueType="num">
                                      <p:cBhvr>
                                        <p:cTn id="43" dur="250" autoRev="1" fill="hold">
                                          <p:stCondLst>
                                            <p:cond delay="0"/>
                                          </p:stCondLst>
                                        </p:cTn>
                                        <p:tgtEl>
                                          <p:spTgt spid="3">
                                            <p:txEl>
                                              <p:pRg st="6" end="6"/>
                                            </p:txEl>
                                          </p:spTgt>
                                        </p:tgtEl>
                                        <p:attrNameLst>
                                          <p:attrName>ppt_y</p:attrName>
                                        </p:attrNameLst>
                                      </p:cBhvr>
                                    </p:anim>
                                    <p:animRot by="-480000">
                                      <p:cBhvr>
                                        <p:cTn id="44" dur="250" autoRev="1" fill="hold">
                                          <p:stCondLst>
                                            <p:cond delay="0"/>
                                          </p:stCondLst>
                                        </p:cTn>
                                        <p:tgtEl>
                                          <p:spTgt spid="3">
                                            <p:txEl>
                                              <p:pRg st="6" end="6"/>
                                            </p:txEl>
                                          </p:spTgt>
                                        </p:tgtEl>
                                        <p:attrNameLst>
                                          <p:attrName>r</p:attrName>
                                        </p:attrNameLst>
                                      </p:cBhvr>
                                    </p:animRot>
                                  </p:childTnLst>
                                </p:cTn>
                              </p:par>
                            </p:childTnLst>
                          </p:cTn>
                        </p:par>
                      </p:childTnLst>
                    </p:cTn>
                  </p:par>
                  <p:par>
                    <p:cTn id="45" fill="hold" nodeType="clickPar">
                      <p:stCondLst>
                        <p:cond delay="indefinite"/>
                      </p:stCondLst>
                      <p:childTnLst>
                        <p:par>
                          <p:cTn id="46" fill="hold" nodeType="withGroup">
                            <p:stCondLst>
                              <p:cond delay="0"/>
                            </p:stCondLst>
                            <p:childTnLst>
                              <p:par>
                                <p:cTn id="47" presetID="36" presetClass="emph" presetSubtype="0" fill="hold" grpId="0" nodeType="clickEffect">
                                  <p:stCondLst>
                                    <p:cond delay="0"/>
                                  </p:stCondLst>
                                  <p:iterate type="lt">
                                    <p:tmPct val="10000"/>
                                  </p:iterate>
                                  <p:childTnLst>
                                    <p:animScale>
                                      <p:cBhvr>
                                        <p:cTn id="48" dur="250" autoRev="1" fill="hold">
                                          <p:stCondLst>
                                            <p:cond delay="0"/>
                                          </p:stCondLst>
                                        </p:cTn>
                                        <p:tgtEl>
                                          <p:spTgt spid="3">
                                            <p:txEl>
                                              <p:pRg st="7" end="7"/>
                                            </p:txEl>
                                          </p:spTgt>
                                        </p:tgtEl>
                                      </p:cBhvr>
                                      <p:to x="80000" y="100000"/>
                                    </p:animScale>
                                    <p:anim by="(#ppt_w*0.10)" calcmode="lin" valueType="num">
                                      <p:cBhvr>
                                        <p:cTn id="49" dur="250" autoRev="1" fill="hold">
                                          <p:stCondLst>
                                            <p:cond delay="0"/>
                                          </p:stCondLst>
                                        </p:cTn>
                                        <p:tgtEl>
                                          <p:spTgt spid="3">
                                            <p:txEl>
                                              <p:pRg st="7" end="7"/>
                                            </p:txEl>
                                          </p:spTgt>
                                        </p:tgtEl>
                                        <p:attrNameLst>
                                          <p:attrName>ppt_x</p:attrName>
                                        </p:attrNameLst>
                                      </p:cBhvr>
                                    </p:anim>
                                    <p:anim by="(-#ppt_w*0.10)" calcmode="lin" valueType="num">
                                      <p:cBhvr>
                                        <p:cTn id="50" dur="250" autoRev="1" fill="hold">
                                          <p:stCondLst>
                                            <p:cond delay="0"/>
                                          </p:stCondLst>
                                        </p:cTn>
                                        <p:tgtEl>
                                          <p:spTgt spid="3">
                                            <p:txEl>
                                              <p:pRg st="7" end="7"/>
                                            </p:txEl>
                                          </p:spTgt>
                                        </p:tgtEl>
                                        <p:attrNameLst>
                                          <p:attrName>ppt_y</p:attrName>
                                        </p:attrNameLst>
                                      </p:cBhvr>
                                    </p:anim>
                                    <p:animRot by="-480000">
                                      <p:cBhvr>
                                        <p:cTn id="51" dur="250" autoRev="1" fill="hold">
                                          <p:stCondLst>
                                            <p:cond delay="0"/>
                                          </p:stCondLst>
                                        </p:cTn>
                                        <p:tgtEl>
                                          <p:spTgt spid="3">
                                            <p:txEl>
                                              <p:pRg st="7" end="7"/>
                                            </p:txEl>
                                          </p:spTgt>
                                        </p:tgtEl>
                                        <p:attrNameLst>
                                          <p:attrName>r</p:attrName>
                                        </p:attrNameLst>
                                      </p:cBhvr>
                                    </p:animRot>
                                  </p:childTnLst>
                                </p:cTn>
                              </p:par>
                            </p:childTnLst>
                          </p:cTn>
                        </p:par>
                      </p:childTnLst>
                    </p:cTn>
                  </p:par>
                  <p:par>
                    <p:cTn id="52" fill="hold" nodeType="clickPar">
                      <p:stCondLst>
                        <p:cond delay="indefinite"/>
                      </p:stCondLst>
                      <p:childTnLst>
                        <p:par>
                          <p:cTn id="53" fill="hold" nodeType="withGroup">
                            <p:stCondLst>
                              <p:cond delay="0"/>
                            </p:stCondLst>
                            <p:childTnLst>
                              <p:par>
                                <p:cTn id="54" presetID="36" presetClass="emph" presetSubtype="0" fill="hold" grpId="0" nodeType="clickEffect">
                                  <p:stCondLst>
                                    <p:cond delay="0"/>
                                  </p:stCondLst>
                                  <p:iterate type="lt">
                                    <p:tmPct val="10000"/>
                                  </p:iterate>
                                  <p:childTnLst>
                                    <p:animScale>
                                      <p:cBhvr>
                                        <p:cTn id="55" dur="250" autoRev="1" fill="hold">
                                          <p:stCondLst>
                                            <p:cond delay="0"/>
                                          </p:stCondLst>
                                        </p:cTn>
                                        <p:tgtEl>
                                          <p:spTgt spid="3">
                                            <p:txEl>
                                              <p:pRg st="8" end="8"/>
                                            </p:txEl>
                                          </p:spTgt>
                                        </p:tgtEl>
                                      </p:cBhvr>
                                      <p:to x="80000" y="100000"/>
                                    </p:animScale>
                                    <p:anim by="(#ppt_w*0.10)" calcmode="lin" valueType="num">
                                      <p:cBhvr>
                                        <p:cTn id="56" dur="250" autoRev="1" fill="hold">
                                          <p:stCondLst>
                                            <p:cond delay="0"/>
                                          </p:stCondLst>
                                        </p:cTn>
                                        <p:tgtEl>
                                          <p:spTgt spid="3">
                                            <p:txEl>
                                              <p:pRg st="8" end="8"/>
                                            </p:txEl>
                                          </p:spTgt>
                                        </p:tgtEl>
                                        <p:attrNameLst>
                                          <p:attrName>ppt_x</p:attrName>
                                        </p:attrNameLst>
                                      </p:cBhvr>
                                    </p:anim>
                                    <p:anim by="(-#ppt_w*0.10)" calcmode="lin" valueType="num">
                                      <p:cBhvr>
                                        <p:cTn id="57" dur="250" autoRev="1" fill="hold">
                                          <p:stCondLst>
                                            <p:cond delay="0"/>
                                          </p:stCondLst>
                                        </p:cTn>
                                        <p:tgtEl>
                                          <p:spTgt spid="3">
                                            <p:txEl>
                                              <p:pRg st="8" end="8"/>
                                            </p:txEl>
                                          </p:spTgt>
                                        </p:tgtEl>
                                        <p:attrNameLst>
                                          <p:attrName>ppt_y</p:attrName>
                                        </p:attrNameLst>
                                      </p:cBhvr>
                                    </p:anim>
                                    <p:animRot by="-480000">
                                      <p:cBhvr>
                                        <p:cTn id="58" dur="250" autoRev="1" fill="hold">
                                          <p:stCondLst>
                                            <p:cond delay="0"/>
                                          </p:stCondLst>
                                        </p:cTn>
                                        <p:tgtEl>
                                          <p:spTgt spid="3">
                                            <p:txEl>
                                              <p:pRg st="8" end="8"/>
                                            </p:txEl>
                                          </p:spTgt>
                                        </p:tgtEl>
                                        <p:attrNameLst>
                                          <p:attrName>r</p:attrName>
                                        </p:attrNameLst>
                                      </p:cBhvr>
                                    </p:animRot>
                                  </p:childTnLst>
                                </p:cTn>
                              </p:par>
                            </p:childTnLst>
                          </p:cTn>
                        </p:par>
                      </p:childTnLst>
                    </p:cTn>
                  </p:par>
                  <p:par>
                    <p:cTn id="59" fill="hold" nodeType="clickPar">
                      <p:stCondLst>
                        <p:cond delay="indefinite"/>
                      </p:stCondLst>
                      <p:childTnLst>
                        <p:par>
                          <p:cTn id="60" fill="hold" nodeType="withGroup">
                            <p:stCondLst>
                              <p:cond delay="0"/>
                            </p:stCondLst>
                            <p:childTnLst>
                              <p:par>
                                <p:cTn id="61" presetID="36" presetClass="emph" presetSubtype="0" fill="hold" grpId="0" nodeType="clickEffect">
                                  <p:stCondLst>
                                    <p:cond delay="0"/>
                                  </p:stCondLst>
                                  <p:iterate type="lt">
                                    <p:tmPct val="10000"/>
                                  </p:iterate>
                                  <p:childTnLst>
                                    <p:animScale>
                                      <p:cBhvr>
                                        <p:cTn id="62" dur="250" autoRev="1" fill="hold">
                                          <p:stCondLst>
                                            <p:cond delay="0"/>
                                          </p:stCondLst>
                                        </p:cTn>
                                        <p:tgtEl>
                                          <p:spTgt spid="3">
                                            <p:txEl>
                                              <p:pRg st="9" end="9"/>
                                            </p:txEl>
                                          </p:spTgt>
                                        </p:tgtEl>
                                      </p:cBhvr>
                                      <p:to x="80000" y="100000"/>
                                    </p:animScale>
                                    <p:anim by="(#ppt_w*0.10)" calcmode="lin" valueType="num">
                                      <p:cBhvr>
                                        <p:cTn id="63" dur="250" autoRev="1" fill="hold">
                                          <p:stCondLst>
                                            <p:cond delay="0"/>
                                          </p:stCondLst>
                                        </p:cTn>
                                        <p:tgtEl>
                                          <p:spTgt spid="3">
                                            <p:txEl>
                                              <p:pRg st="9" end="9"/>
                                            </p:txEl>
                                          </p:spTgt>
                                        </p:tgtEl>
                                        <p:attrNameLst>
                                          <p:attrName>ppt_x</p:attrName>
                                        </p:attrNameLst>
                                      </p:cBhvr>
                                    </p:anim>
                                    <p:anim by="(-#ppt_w*0.10)" calcmode="lin" valueType="num">
                                      <p:cBhvr>
                                        <p:cTn id="64" dur="250" autoRev="1" fill="hold">
                                          <p:stCondLst>
                                            <p:cond delay="0"/>
                                          </p:stCondLst>
                                        </p:cTn>
                                        <p:tgtEl>
                                          <p:spTgt spid="3">
                                            <p:txEl>
                                              <p:pRg st="9" end="9"/>
                                            </p:txEl>
                                          </p:spTgt>
                                        </p:tgtEl>
                                        <p:attrNameLst>
                                          <p:attrName>ppt_y</p:attrName>
                                        </p:attrNameLst>
                                      </p:cBhvr>
                                    </p:anim>
                                    <p:animRot by="-480000">
                                      <p:cBhvr>
                                        <p:cTn id="65" dur="250" autoRev="1" fill="hold">
                                          <p:stCondLst>
                                            <p:cond delay="0"/>
                                          </p:stCondLst>
                                        </p:cTn>
                                        <p:tgtEl>
                                          <p:spTgt spid="3">
                                            <p:txEl>
                                              <p:pRg st="9" end="9"/>
                                            </p:txEl>
                                          </p:spTgt>
                                        </p:tgtEl>
                                        <p:attrNameLst>
                                          <p:attrName>r</p:attrName>
                                        </p:attrNameLst>
                                      </p:cBhvr>
                                    </p:animRot>
                                  </p:childTnLst>
                                </p:cTn>
                              </p:par>
                            </p:childTnLst>
                          </p:cTn>
                        </p:par>
                      </p:childTnLst>
                    </p:cTn>
                  </p:par>
                  <p:par>
                    <p:cTn id="66" fill="hold" nodeType="clickPar">
                      <p:stCondLst>
                        <p:cond delay="indefinite"/>
                      </p:stCondLst>
                      <p:childTnLst>
                        <p:par>
                          <p:cTn id="67" fill="hold" nodeType="withGroup">
                            <p:stCondLst>
                              <p:cond delay="0"/>
                            </p:stCondLst>
                            <p:childTnLst>
                              <p:par>
                                <p:cTn id="68" presetID="36" presetClass="emph" presetSubtype="0" fill="hold" grpId="0" nodeType="clickEffect">
                                  <p:stCondLst>
                                    <p:cond delay="0"/>
                                  </p:stCondLst>
                                  <p:iterate type="lt">
                                    <p:tmPct val="10000"/>
                                  </p:iterate>
                                  <p:childTnLst>
                                    <p:animScale>
                                      <p:cBhvr>
                                        <p:cTn id="69" dur="250" autoRev="1" fill="hold">
                                          <p:stCondLst>
                                            <p:cond delay="0"/>
                                          </p:stCondLst>
                                        </p:cTn>
                                        <p:tgtEl>
                                          <p:spTgt spid="3">
                                            <p:txEl>
                                              <p:pRg st="10" end="10"/>
                                            </p:txEl>
                                          </p:spTgt>
                                        </p:tgtEl>
                                      </p:cBhvr>
                                      <p:to x="80000" y="100000"/>
                                    </p:animScale>
                                    <p:anim by="(#ppt_w*0.10)" calcmode="lin" valueType="num">
                                      <p:cBhvr>
                                        <p:cTn id="70" dur="250" autoRev="1" fill="hold">
                                          <p:stCondLst>
                                            <p:cond delay="0"/>
                                          </p:stCondLst>
                                        </p:cTn>
                                        <p:tgtEl>
                                          <p:spTgt spid="3">
                                            <p:txEl>
                                              <p:pRg st="10" end="10"/>
                                            </p:txEl>
                                          </p:spTgt>
                                        </p:tgtEl>
                                        <p:attrNameLst>
                                          <p:attrName>ppt_x</p:attrName>
                                        </p:attrNameLst>
                                      </p:cBhvr>
                                    </p:anim>
                                    <p:anim by="(-#ppt_w*0.10)" calcmode="lin" valueType="num">
                                      <p:cBhvr>
                                        <p:cTn id="71" dur="250" autoRev="1" fill="hold">
                                          <p:stCondLst>
                                            <p:cond delay="0"/>
                                          </p:stCondLst>
                                        </p:cTn>
                                        <p:tgtEl>
                                          <p:spTgt spid="3">
                                            <p:txEl>
                                              <p:pRg st="10" end="10"/>
                                            </p:txEl>
                                          </p:spTgt>
                                        </p:tgtEl>
                                        <p:attrNameLst>
                                          <p:attrName>ppt_y</p:attrName>
                                        </p:attrNameLst>
                                      </p:cBhvr>
                                    </p:anim>
                                    <p:animRot by="-480000">
                                      <p:cBhvr>
                                        <p:cTn id="72" dur="250" autoRev="1" fill="hold">
                                          <p:stCondLst>
                                            <p:cond delay="0"/>
                                          </p:stCondLst>
                                        </p:cTn>
                                        <p:tgtEl>
                                          <p:spTgt spid="3">
                                            <p:txEl>
                                              <p:pRg st="10" end="10"/>
                                            </p:txEl>
                                          </p:spTgt>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6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067FF-BBDA-449D-9AE3-ADA7C893F1FC}"/>
              </a:ext>
            </a:extLst>
          </p:cNvPr>
          <p:cNvSpPr>
            <a:spLocks noGrp="1"/>
          </p:cNvSpPr>
          <p:nvPr>
            <p:ph idx="1"/>
          </p:nvPr>
        </p:nvSpPr>
        <p:spPr>
          <a:xfrm>
            <a:off x="428625" y="928688"/>
            <a:ext cx="8429625" cy="5429250"/>
          </a:xfrm>
        </p:spPr>
        <p:txBody>
          <a:bodyPr/>
          <a:lstStyle/>
          <a:p>
            <a:pPr algn="r" rtl="1" eaLnBrk="1" hangingPunct="1">
              <a:buFont typeface="Arial" panose="020B0604020202020204" pitchFamily="34" charset="0"/>
              <a:buNone/>
            </a:pPr>
            <a:r>
              <a:rPr lang="fa-IR" altLang="en-US" sz="4000">
                <a:solidFill>
                  <a:srgbClr val="FF0000"/>
                </a:solidFill>
              </a:rPr>
              <a:t>نحوه محاسبه ميزان بروزعفونتهاى بيمارستانى</a:t>
            </a:r>
          </a:p>
          <a:p>
            <a:pPr algn="r" rtl="1" eaLnBrk="1" hangingPunct="1">
              <a:buFont typeface="Arial" panose="020B0604020202020204" pitchFamily="34" charset="0"/>
              <a:buNone/>
            </a:pPr>
            <a:r>
              <a:rPr lang="fa-IR" altLang="en-US"/>
              <a:t>1</a:t>
            </a:r>
            <a:r>
              <a:rPr lang="fa-IR" altLang="en-US" sz="3600"/>
              <a:t>-آماربيماران بسترى دربيمارستان شامل بيماران بسترى بالاى24ساعت منهاى بخش اورژانس</a:t>
            </a:r>
          </a:p>
          <a:p>
            <a:pPr algn="r" rtl="1" eaLnBrk="1" hangingPunct="1">
              <a:buFont typeface="Arial" panose="020B0604020202020204" pitchFamily="34" charset="0"/>
              <a:buNone/>
            </a:pPr>
            <a:r>
              <a:rPr lang="fa-IR" altLang="en-US" sz="3600"/>
              <a:t>2-خدمات كمتراز24ساعت جزءسرپایى محسوب ميشود</a:t>
            </a:r>
          </a:p>
          <a:p>
            <a:pPr algn="r" rtl="1" eaLnBrk="1" hangingPunct="1">
              <a:buFont typeface="Arial" panose="020B0604020202020204" pitchFamily="34" charset="0"/>
              <a:buNone/>
            </a:pPr>
            <a:r>
              <a:rPr lang="fa-IR" altLang="en-US" sz="3600"/>
              <a:t>3-مدت بسترى اززمان انتقال به بخش اصلى مدنظر قرارگيرد</a:t>
            </a:r>
          </a:p>
        </p:txBody>
      </p:sp>
      <p:pic>
        <p:nvPicPr>
          <p:cNvPr id="2" name="Recorded Sound">
            <a:hlinkClick r:id="" action="ppaction://media"/>
            <a:extLst>
              <a:ext uri="{FF2B5EF4-FFF2-40B4-BE49-F238E27FC236}">
                <a16:creationId xmlns:a16="http://schemas.microsoft.com/office/drawing/2014/main" id="{B800CFF5-C0C8-419C-893D-8D24E393C9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3">
                                            <p:txEl>
                                              <p:pRg st="0" end="0"/>
                                            </p:txEl>
                                          </p:spTgt>
                                        </p:tgtEl>
                                      </p:cBhvr>
                                      <p:to x="80000" y="100000"/>
                                    </p:animScale>
                                    <p:anim by="(#ppt_w*0.10)" calcmode="lin" valueType="num">
                                      <p:cBhvr>
                                        <p:cTn id="7" dur="250" autoRev="1" fill="hold">
                                          <p:stCondLst>
                                            <p:cond delay="0"/>
                                          </p:stCondLst>
                                        </p:cTn>
                                        <p:tgtEl>
                                          <p:spTgt spid="3">
                                            <p:txEl>
                                              <p:pRg st="0" end="0"/>
                                            </p:txEl>
                                          </p:spTgt>
                                        </p:tgtEl>
                                        <p:attrNameLst>
                                          <p:attrName>ppt_x</p:attrName>
                                        </p:attrNameLst>
                                      </p:cBhvr>
                                    </p:anim>
                                    <p:anim by="(-#ppt_w*0.10)" calcmode="lin" valueType="num">
                                      <p:cBhvr>
                                        <p:cTn id="8" dur="250" autoRev="1" fill="hold">
                                          <p:stCondLst>
                                            <p:cond delay="0"/>
                                          </p:stCondLst>
                                        </p:cTn>
                                        <p:tgtEl>
                                          <p:spTgt spid="3">
                                            <p:txEl>
                                              <p:pRg st="0" end="0"/>
                                            </p:txEl>
                                          </p:spTgt>
                                        </p:tgtEl>
                                        <p:attrNameLst>
                                          <p:attrName>ppt_y</p:attrName>
                                        </p:attrNameLst>
                                      </p:cBhvr>
                                    </p:anim>
                                    <p:animRot by="-480000">
                                      <p:cBhvr>
                                        <p:cTn id="9" dur="250" autoRev="1" fill="hold">
                                          <p:stCondLst>
                                            <p:cond delay="0"/>
                                          </p:stCondLst>
                                        </p:cTn>
                                        <p:tgtEl>
                                          <p:spTgt spid="3">
                                            <p:txEl>
                                              <p:pRg st="0" end="0"/>
                                            </p:txEl>
                                          </p:spTgt>
                                        </p:tgtEl>
                                        <p:attrNameLst>
                                          <p:attrName>r</p:attrName>
                                        </p:attrNameLst>
                                      </p:cBhvr>
                                    </p:animRot>
                                  </p:childTnLst>
                                </p:cTn>
                              </p:par>
                            </p:childTnLst>
                          </p:cTn>
                        </p:par>
                      </p:childTnLst>
                    </p:cTn>
                  </p:par>
                  <p:par>
                    <p:cTn id="10" fill="hold" nodeType="clickPar">
                      <p:stCondLst>
                        <p:cond delay="indefinite"/>
                      </p:stCondLst>
                      <p:childTnLst>
                        <p:par>
                          <p:cTn id="11" fill="hold" nodeType="withGroup">
                            <p:stCondLst>
                              <p:cond delay="0"/>
                            </p:stCondLst>
                            <p:childTnLst>
                              <p:par>
                                <p:cTn id="12" presetID="36" presetClass="emph" presetSubtype="0" fill="hold" grpId="0" nodeType="clickEffect">
                                  <p:stCondLst>
                                    <p:cond delay="0"/>
                                  </p:stCondLst>
                                  <p:iterate type="lt">
                                    <p:tmPct val="10000"/>
                                  </p:iterate>
                                  <p:childTnLst>
                                    <p:animScale>
                                      <p:cBhvr>
                                        <p:cTn id="13" dur="250" autoRev="1" fill="hold">
                                          <p:stCondLst>
                                            <p:cond delay="0"/>
                                          </p:stCondLst>
                                        </p:cTn>
                                        <p:tgtEl>
                                          <p:spTgt spid="3">
                                            <p:txEl>
                                              <p:pRg st="1" end="1"/>
                                            </p:txEl>
                                          </p:spTgt>
                                        </p:tgtEl>
                                      </p:cBhvr>
                                      <p:to x="80000" y="100000"/>
                                    </p:animScale>
                                    <p:anim by="(#ppt_w*0.10)" calcmode="lin" valueType="num">
                                      <p:cBhvr>
                                        <p:cTn id="14" dur="250" autoRev="1" fill="hold">
                                          <p:stCondLst>
                                            <p:cond delay="0"/>
                                          </p:stCondLst>
                                        </p:cTn>
                                        <p:tgtEl>
                                          <p:spTgt spid="3">
                                            <p:txEl>
                                              <p:pRg st="1" end="1"/>
                                            </p:txEl>
                                          </p:spTgt>
                                        </p:tgtEl>
                                        <p:attrNameLst>
                                          <p:attrName>ppt_x</p:attrName>
                                        </p:attrNameLst>
                                      </p:cBhvr>
                                    </p:anim>
                                    <p:anim by="(-#ppt_w*0.10)" calcmode="lin" valueType="num">
                                      <p:cBhvr>
                                        <p:cTn id="15" dur="250" autoRev="1" fill="hold">
                                          <p:stCondLst>
                                            <p:cond delay="0"/>
                                          </p:stCondLst>
                                        </p:cTn>
                                        <p:tgtEl>
                                          <p:spTgt spid="3">
                                            <p:txEl>
                                              <p:pRg st="1" end="1"/>
                                            </p:txEl>
                                          </p:spTgt>
                                        </p:tgtEl>
                                        <p:attrNameLst>
                                          <p:attrName>ppt_y</p:attrName>
                                        </p:attrNameLst>
                                      </p:cBhvr>
                                    </p:anim>
                                    <p:animRot by="-480000">
                                      <p:cBhvr>
                                        <p:cTn id="16" dur="250" autoRev="1" fill="hold">
                                          <p:stCondLst>
                                            <p:cond delay="0"/>
                                          </p:stCondLst>
                                        </p:cTn>
                                        <p:tgtEl>
                                          <p:spTgt spid="3">
                                            <p:txEl>
                                              <p:pRg st="1" end="1"/>
                                            </p:txEl>
                                          </p:spTgt>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36" presetClass="emph" presetSubtype="0" fill="hold" grpId="0" nodeType="clickEffect">
                                  <p:stCondLst>
                                    <p:cond delay="0"/>
                                  </p:stCondLst>
                                  <p:iterate type="lt">
                                    <p:tmPct val="10000"/>
                                  </p:iterate>
                                  <p:childTnLst>
                                    <p:animScale>
                                      <p:cBhvr>
                                        <p:cTn id="20" dur="250" autoRev="1" fill="hold">
                                          <p:stCondLst>
                                            <p:cond delay="0"/>
                                          </p:stCondLst>
                                        </p:cTn>
                                        <p:tgtEl>
                                          <p:spTgt spid="3">
                                            <p:txEl>
                                              <p:pRg st="2" end="2"/>
                                            </p:txEl>
                                          </p:spTgt>
                                        </p:tgtEl>
                                      </p:cBhvr>
                                      <p:to x="80000" y="100000"/>
                                    </p:animScale>
                                    <p:anim by="(#ppt_w*0.10)" calcmode="lin" valueType="num">
                                      <p:cBhvr>
                                        <p:cTn id="21" dur="250" autoRev="1" fill="hold">
                                          <p:stCondLst>
                                            <p:cond delay="0"/>
                                          </p:stCondLst>
                                        </p:cTn>
                                        <p:tgtEl>
                                          <p:spTgt spid="3">
                                            <p:txEl>
                                              <p:pRg st="2" end="2"/>
                                            </p:txEl>
                                          </p:spTgt>
                                        </p:tgtEl>
                                        <p:attrNameLst>
                                          <p:attrName>ppt_x</p:attrName>
                                        </p:attrNameLst>
                                      </p:cBhvr>
                                    </p:anim>
                                    <p:anim by="(-#ppt_w*0.10)" calcmode="lin" valueType="num">
                                      <p:cBhvr>
                                        <p:cTn id="22" dur="250" autoRev="1" fill="hold">
                                          <p:stCondLst>
                                            <p:cond delay="0"/>
                                          </p:stCondLst>
                                        </p:cTn>
                                        <p:tgtEl>
                                          <p:spTgt spid="3">
                                            <p:txEl>
                                              <p:pRg st="2" end="2"/>
                                            </p:txEl>
                                          </p:spTgt>
                                        </p:tgtEl>
                                        <p:attrNameLst>
                                          <p:attrName>ppt_y</p:attrName>
                                        </p:attrNameLst>
                                      </p:cBhvr>
                                    </p:anim>
                                    <p:animRot by="-480000">
                                      <p:cBhvr>
                                        <p:cTn id="23" dur="250" autoRev="1" fill="hold">
                                          <p:stCondLst>
                                            <p:cond delay="0"/>
                                          </p:stCondLst>
                                        </p:cTn>
                                        <p:tgtEl>
                                          <p:spTgt spid="3">
                                            <p:txEl>
                                              <p:pRg st="2" end="2"/>
                                            </p:txEl>
                                          </p:spTgt>
                                        </p:tgtEl>
                                        <p:attrNameLst>
                                          <p:attrName>r</p:attrName>
                                        </p:attrNameLst>
                                      </p:cBhvr>
                                    </p:animRot>
                                  </p:childTnLst>
                                </p:cTn>
                              </p:par>
                            </p:childTnLst>
                          </p:cTn>
                        </p:par>
                      </p:childTnLst>
                    </p:cTn>
                  </p:par>
                  <p:par>
                    <p:cTn id="24" fill="hold" nodeType="clickPar">
                      <p:stCondLst>
                        <p:cond delay="indefinite"/>
                      </p:stCondLst>
                      <p:childTnLst>
                        <p:par>
                          <p:cTn id="25" fill="hold" nodeType="withGroup">
                            <p:stCondLst>
                              <p:cond delay="0"/>
                            </p:stCondLst>
                            <p:childTnLst>
                              <p:par>
                                <p:cTn id="26" presetID="36" presetClass="emph" presetSubtype="0" fill="hold" grpId="0" nodeType="clickEffect">
                                  <p:stCondLst>
                                    <p:cond delay="0"/>
                                  </p:stCondLst>
                                  <p:iterate type="lt">
                                    <p:tmPct val="10000"/>
                                  </p:iterate>
                                  <p:childTnLst>
                                    <p:animScale>
                                      <p:cBhvr>
                                        <p:cTn id="27" dur="250" autoRev="1" fill="hold">
                                          <p:stCondLst>
                                            <p:cond delay="0"/>
                                          </p:stCondLst>
                                        </p:cTn>
                                        <p:tgtEl>
                                          <p:spTgt spid="3">
                                            <p:txEl>
                                              <p:pRg st="3" end="3"/>
                                            </p:txEl>
                                          </p:spTgt>
                                        </p:tgtEl>
                                      </p:cBhvr>
                                      <p:to x="80000" y="100000"/>
                                    </p:animScale>
                                    <p:anim by="(#ppt_w*0.10)" calcmode="lin" valueType="num">
                                      <p:cBhvr>
                                        <p:cTn id="28" dur="250" autoRev="1" fill="hold">
                                          <p:stCondLst>
                                            <p:cond delay="0"/>
                                          </p:stCondLst>
                                        </p:cTn>
                                        <p:tgtEl>
                                          <p:spTgt spid="3">
                                            <p:txEl>
                                              <p:pRg st="3" end="3"/>
                                            </p:txEl>
                                          </p:spTgt>
                                        </p:tgtEl>
                                        <p:attrNameLst>
                                          <p:attrName>ppt_x</p:attrName>
                                        </p:attrNameLst>
                                      </p:cBhvr>
                                    </p:anim>
                                    <p:anim by="(-#ppt_w*0.10)" calcmode="lin" valueType="num">
                                      <p:cBhvr>
                                        <p:cTn id="29" dur="250" autoRev="1" fill="hold">
                                          <p:stCondLst>
                                            <p:cond delay="0"/>
                                          </p:stCondLst>
                                        </p:cTn>
                                        <p:tgtEl>
                                          <p:spTgt spid="3">
                                            <p:txEl>
                                              <p:pRg st="3" end="3"/>
                                            </p:txEl>
                                          </p:spTgt>
                                        </p:tgtEl>
                                        <p:attrNameLst>
                                          <p:attrName>ppt_y</p:attrName>
                                        </p:attrNameLst>
                                      </p:cBhvr>
                                    </p:anim>
                                    <p:animRot by="-480000">
                                      <p:cBhvr>
                                        <p:cTn id="30" dur="250" autoRev="1" fill="hold">
                                          <p:stCondLst>
                                            <p:cond delay="0"/>
                                          </p:stCondLst>
                                        </p:cTn>
                                        <p:tgtEl>
                                          <p:spTgt spid="3">
                                            <p:txEl>
                                              <p:pRg st="3" end="3"/>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2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C060-36DB-41B8-96E3-AEBBD0BAEA9B}"/>
              </a:ext>
            </a:extLst>
          </p:cNvPr>
          <p:cNvSpPr>
            <a:spLocks noGrp="1"/>
          </p:cNvSpPr>
          <p:nvPr>
            <p:ph type="title"/>
          </p:nvPr>
        </p:nvSpPr>
        <p:spPr>
          <a:xfrm>
            <a:off x="0" y="0"/>
            <a:ext cx="8604250" cy="6858000"/>
          </a:xfrm>
        </p:spPr>
        <p:txBody>
          <a:bodyPr rtlCol="1">
            <a:normAutofit/>
          </a:bodyPr>
          <a:lstStyle/>
          <a:p>
            <a:pPr algn="r" eaLnBrk="1" fontAlgn="auto" hangingPunct="1">
              <a:spcAft>
                <a:spcPts val="0"/>
              </a:spcAft>
              <a:defRPr/>
            </a:pPr>
            <a:r>
              <a:rPr lang="fa-IR" sz="4000" dirty="0">
                <a:solidFill>
                  <a:srgbClr val="00B050"/>
                </a:solidFill>
                <a:latin typeface="Times New Roman" pitchFamily="18" charset="0"/>
              </a:rPr>
              <a:t>ھدف نھایي :</a:t>
            </a:r>
            <a:r>
              <a:rPr lang="fa-IR" sz="4000" dirty="0">
                <a:solidFill>
                  <a:schemeClr val="bg2">
                    <a:lumMod val="10000"/>
                    <a:lumOff val="90000"/>
                  </a:schemeClr>
                </a:solidFill>
                <a:latin typeface="Times New Roman" pitchFamily="18" charset="0"/>
              </a:rPr>
              <a:t/>
            </a:r>
            <a:br>
              <a:rPr lang="fa-IR" sz="4000" dirty="0">
                <a:solidFill>
                  <a:schemeClr val="bg2">
                    <a:lumMod val="10000"/>
                    <a:lumOff val="90000"/>
                  </a:schemeClr>
                </a:solidFill>
                <a:latin typeface="Times New Roman" pitchFamily="18" charset="0"/>
              </a:rPr>
            </a:br>
            <a:r>
              <a:rPr lang="fa-IR" sz="4000" dirty="0">
                <a:latin typeface="Times New Roman" pitchFamily="18" charset="0"/>
              </a:rPr>
              <a:t/>
            </a:r>
            <a:br>
              <a:rPr lang="fa-IR" sz="4000" dirty="0">
                <a:latin typeface="Times New Roman" pitchFamily="18" charset="0"/>
              </a:rPr>
            </a:br>
            <a:r>
              <a:rPr lang="fa-IR" sz="4000" i="1" dirty="0">
                <a:latin typeface="Times New Roman" pitchFamily="18" charset="0"/>
              </a:rPr>
              <a:t> پایش و جمع آوري 4 عفونت بیمارستاني        شامل عفونت ھاي ادراري ،زخم جراحي  ،تنفسي و خوني است.</a:t>
            </a:r>
            <a:endParaRPr lang="fa-IR" sz="4000" dirty="0">
              <a:latin typeface="Times New Roman" pitchFamily="18" charset="0"/>
            </a:endParaRPr>
          </a:p>
        </p:txBody>
      </p:sp>
      <p:pic>
        <p:nvPicPr>
          <p:cNvPr id="3" name="Recorded Sound">
            <a:hlinkClick r:id="" action="ppaction://media"/>
            <a:extLst>
              <a:ext uri="{FF2B5EF4-FFF2-40B4-BE49-F238E27FC236}">
                <a16:creationId xmlns:a16="http://schemas.microsoft.com/office/drawing/2014/main" id="{38121C33-4531-42AE-8836-48028DFB17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A39EE783-CD33-43A3-B71A-CB3AAFFEC2FF}"/>
              </a:ext>
            </a:extLst>
          </p:cNvPr>
          <p:cNvSpPr>
            <a:spLocks noGrp="1"/>
          </p:cNvSpPr>
          <p:nvPr>
            <p:ph type="title"/>
          </p:nvPr>
        </p:nvSpPr>
        <p:spPr>
          <a:xfrm>
            <a:off x="468313" y="0"/>
            <a:ext cx="8135937" cy="6858000"/>
          </a:xfrm>
        </p:spPr>
        <p:txBody>
          <a:bodyPr/>
          <a:lstStyle/>
          <a:p>
            <a:pPr algn="r" eaLnBrk="1" hangingPunct="1"/>
            <a:r>
              <a:rPr lang="en-US" altLang="en-US">
                <a:latin typeface="Times New Roman" panose="02020603050405020304" pitchFamily="18" charset="0"/>
                <a:cs typeface="Times New Roman" panose="02020603050405020304" pitchFamily="18" charset="0"/>
              </a:rPr>
              <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 </a:t>
            </a:r>
            <a:r>
              <a:rPr lang="fa-IR" altLang="en-US" b="1">
                <a:solidFill>
                  <a:srgbClr val="FF9900"/>
                </a:solidFill>
                <a:latin typeface="Times New Roman" panose="02020603050405020304" pitchFamily="18" charset="0"/>
              </a:rPr>
              <a:t>چھار عفونت بر اساس تعاریف استاندارد:</a:t>
            </a:r>
            <a:r>
              <a:rPr lang="fa-IR" altLang="en-US">
                <a:latin typeface="Times New Roman" panose="02020603050405020304" pitchFamily="18" charset="0"/>
              </a:rPr>
              <a:t/>
            </a:r>
            <a:br>
              <a:rPr lang="fa-IR" altLang="en-US">
                <a:latin typeface="Times New Roman" panose="02020603050405020304" pitchFamily="18" charset="0"/>
              </a:rPr>
            </a:br>
            <a:r>
              <a:rPr lang="fa-IR" altLang="en-US">
                <a:latin typeface="Times New Roman" panose="02020603050405020304" pitchFamily="18" charset="0"/>
              </a:rPr>
              <a:t> </a:t>
            </a:r>
            <a:r>
              <a:rPr lang="fa-IR" altLang="en-US" b="1">
                <a:solidFill>
                  <a:srgbClr val="FF9900"/>
                </a:solidFill>
                <a:latin typeface="Arial" panose="020B0604020202020204" pitchFamily="34" charset="0"/>
                <a:cs typeface="Arial" panose="020B0604020202020204" pitchFamily="34" charset="0"/>
              </a:rPr>
              <a:t>♣</a:t>
            </a:r>
            <a:r>
              <a:rPr lang="fa-IR" altLang="en-US">
                <a:latin typeface="Times New Roman" panose="02020603050405020304" pitchFamily="18" charset="0"/>
              </a:rPr>
              <a:t>عفونت ادراري   </a:t>
            </a:r>
            <a:br>
              <a:rPr lang="fa-IR" altLang="en-US">
                <a:latin typeface="Times New Roman" panose="02020603050405020304" pitchFamily="18" charset="0"/>
              </a:rPr>
            </a:br>
            <a:r>
              <a:rPr lang="fa-IR" altLang="en-US">
                <a:latin typeface="Times New Roman" panose="02020603050405020304" pitchFamily="18" charset="0"/>
              </a:rPr>
              <a:t> </a:t>
            </a:r>
            <a:r>
              <a:rPr lang="fa-IR" altLang="en-US">
                <a:solidFill>
                  <a:srgbClr val="FF9900"/>
                </a:solidFill>
                <a:latin typeface="Arial" panose="020B0604020202020204" pitchFamily="34" charset="0"/>
                <a:cs typeface="Arial" panose="020B0604020202020204" pitchFamily="34" charset="0"/>
              </a:rPr>
              <a:t>♣</a:t>
            </a:r>
            <a:r>
              <a:rPr lang="fa-IR" altLang="en-US">
                <a:latin typeface="Arial" panose="020B0604020202020204" pitchFamily="34" charset="0"/>
                <a:cs typeface="Arial" panose="020B0604020202020204" pitchFamily="34" charset="0"/>
              </a:rPr>
              <a:t> </a:t>
            </a:r>
            <a:r>
              <a:rPr lang="fa-IR" altLang="en-US">
                <a:latin typeface="Times New Roman" panose="02020603050405020304" pitchFamily="18" charset="0"/>
              </a:rPr>
              <a:t>عفونت ریه(پنوموني) </a:t>
            </a:r>
            <a:br>
              <a:rPr lang="fa-IR" altLang="en-US">
                <a:latin typeface="Times New Roman" panose="02020603050405020304" pitchFamily="18" charset="0"/>
              </a:rPr>
            </a:br>
            <a:r>
              <a:rPr lang="fa-IR" altLang="en-US">
                <a:latin typeface="Times New Roman" panose="02020603050405020304" pitchFamily="18" charset="0"/>
              </a:rPr>
              <a:t> </a:t>
            </a:r>
            <a:r>
              <a:rPr lang="fa-IR" altLang="en-US">
                <a:solidFill>
                  <a:srgbClr val="FF9900"/>
                </a:solidFill>
                <a:latin typeface="Arial" panose="020B0604020202020204" pitchFamily="34" charset="0"/>
                <a:cs typeface="Arial" panose="020B0604020202020204" pitchFamily="34" charset="0"/>
              </a:rPr>
              <a:t>♣</a:t>
            </a:r>
            <a:r>
              <a:rPr lang="fa-IR" altLang="en-US">
                <a:latin typeface="Arial" panose="020B0604020202020204" pitchFamily="34" charset="0"/>
                <a:cs typeface="Arial" panose="020B0604020202020204" pitchFamily="34" charset="0"/>
              </a:rPr>
              <a:t> </a:t>
            </a:r>
            <a:r>
              <a:rPr lang="fa-IR" altLang="en-US">
                <a:latin typeface="Times New Roman" panose="02020603050405020304" pitchFamily="18" charset="0"/>
              </a:rPr>
              <a:t>عفونت محل جراحي </a:t>
            </a:r>
            <a:br>
              <a:rPr lang="fa-IR" altLang="en-US">
                <a:latin typeface="Times New Roman" panose="02020603050405020304" pitchFamily="18" charset="0"/>
              </a:rPr>
            </a:br>
            <a:r>
              <a:rPr lang="fa-IR" altLang="en-US">
                <a:latin typeface="Times New Roman" panose="02020603050405020304" pitchFamily="18" charset="0"/>
              </a:rPr>
              <a:t> </a:t>
            </a:r>
            <a:r>
              <a:rPr lang="fa-IR" altLang="en-US">
                <a:solidFill>
                  <a:srgbClr val="FF9900"/>
                </a:solidFill>
                <a:latin typeface="Arial" panose="020B0604020202020204" pitchFamily="34" charset="0"/>
                <a:cs typeface="Arial" panose="020B0604020202020204" pitchFamily="34" charset="0"/>
              </a:rPr>
              <a:t>♣</a:t>
            </a:r>
            <a:r>
              <a:rPr lang="fa-IR" altLang="en-US">
                <a:latin typeface="Times New Roman" panose="02020603050405020304" pitchFamily="18" charset="0"/>
              </a:rPr>
              <a:t> عفونت خون     </a:t>
            </a:r>
            <a:r>
              <a:rPr lang="fa-IR" altLang="en-US"/>
              <a:t/>
            </a:r>
            <a:br>
              <a:rPr lang="fa-IR" altLang="en-US"/>
            </a:br>
            <a:r>
              <a:rPr lang="en-US" altLang="en-US"/>
              <a:t/>
            </a:r>
            <a:br>
              <a:rPr lang="en-US" altLang="en-US"/>
            </a:br>
            <a:endParaRPr lang="fa-IR" altLang="en-US"/>
          </a:p>
        </p:txBody>
      </p:sp>
      <p:pic>
        <p:nvPicPr>
          <p:cNvPr id="12291" name="Picture 3">
            <a:extLst>
              <a:ext uri="{FF2B5EF4-FFF2-40B4-BE49-F238E27FC236}">
                <a16:creationId xmlns:a16="http://schemas.microsoft.com/office/drawing/2014/main" id="{C2D98239-FA40-4BFB-BA3F-0A23EB7B9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5072063"/>
            <a:ext cx="1500187"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1EA8618D-982C-4426-AF35-E73EA90D1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5072063"/>
            <a:ext cx="15716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BB6F74AE-80A6-49E7-ACF3-68A5798C5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5072063"/>
            <a:ext cx="15716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a:extLst>
              <a:ext uri="{FF2B5EF4-FFF2-40B4-BE49-F238E27FC236}">
                <a16:creationId xmlns:a16="http://schemas.microsoft.com/office/drawing/2014/main" id="{18A41C2A-BA03-465B-9D9E-F938A5324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3000375"/>
            <a:ext cx="14287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box(in)">
                                      <p:cBhvr>
                                        <p:cTn id="7" dur="20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blinds(horizontal)">
                                      <p:cBhvr>
                                        <p:cTn id="12" dur="20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 calcmode="lin" valueType="num">
                                      <p:cBhvr additive="base">
                                        <p:cTn id="17" dur="2000" fill="hold"/>
                                        <p:tgtEl>
                                          <p:spTgt spid="12293"/>
                                        </p:tgtEl>
                                        <p:attrNameLst>
                                          <p:attrName>ppt_x</p:attrName>
                                        </p:attrNameLst>
                                      </p:cBhvr>
                                      <p:tavLst>
                                        <p:tav tm="0">
                                          <p:val>
                                            <p:strVal val="#ppt_x"/>
                                          </p:val>
                                        </p:tav>
                                        <p:tav tm="100000">
                                          <p:val>
                                            <p:strVal val="#ppt_x"/>
                                          </p:val>
                                        </p:tav>
                                      </p:tavLst>
                                    </p:anim>
                                    <p:anim calcmode="lin" valueType="num">
                                      <p:cBhvr additive="base">
                                        <p:cTn id="18" dur="20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diamond(in)">
                                      <p:cBhvr>
                                        <p:cTn id="23"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04F01A35-3274-4724-B263-0E673B2B3B58}"/>
              </a:ext>
            </a:extLst>
          </p:cNvPr>
          <p:cNvSpPr>
            <a:spLocks noGrp="1"/>
          </p:cNvSpPr>
          <p:nvPr>
            <p:ph type="title"/>
          </p:nvPr>
        </p:nvSpPr>
        <p:spPr>
          <a:xfrm>
            <a:off x="395288" y="0"/>
            <a:ext cx="8207375" cy="6858000"/>
          </a:xfrm>
        </p:spPr>
        <p:txBody>
          <a:bodyPr/>
          <a:lstStyle/>
          <a:p>
            <a:pPr algn="r" rtl="1" eaLnBrk="1" hangingPunct="1"/>
            <a:r>
              <a:rPr lang="en-US" altLang="en-US" sz="4000" b="1">
                <a:latin typeface="Times New Roman" panose="02020603050405020304" pitchFamily="18" charset="0"/>
                <a:cs typeface="Times New Roman" panose="02020603050405020304" pitchFamily="18" charset="0"/>
              </a:rPr>
              <a:t> </a:t>
            </a:r>
            <a:r>
              <a:rPr lang="en-US" altLang="en-US" sz="4000" b="1">
                <a:solidFill>
                  <a:schemeClr val="tx2"/>
                </a:solidFill>
                <a:latin typeface="Times New Roman" panose="02020603050405020304" pitchFamily="18" charset="0"/>
                <a:cs typeface="Times New Roman" panose="02020603050405020304" pitchFamily="18" charset="0"/>
              </a:rPr>
              <a:t>   </a:t>
            </a:r>
            <a:r>
              <a:rPr lang="fa-IR" altLang="en-US" sz="4000" b="1">
                <a:solidFill>
                  <a:schemeClr val="tx2"/>
                </a:solidFill>
                <a:latin typeface="Times New Roman" panose="02020603050405020304" pitchFamily="18" charset="0"/>
              </a:rPr>
              <a:t> </a:t>
            </a:r>
            <a:r>
              <a:rPr lang="ar-SA" altLang="en-US" sz="4000" b="1">
                <a:solidFill>
                  <a:schemeClr val="tx2"/>
                </a:solidFill>
                <a:latin typeface="Times New Roman" panose="02020603050405020304" pitchFamily="18" charset="0"/>
              </a:rPr>
              <a:t>عفونت بیمارستانی :</a:t>
            </a:r>
            <a:r>
              <a:rPr lang="fa-IR" altLang="en-US" sz="3200" b="1">
                <a:solidFill>
                  <a:srgbClr val="FFC000"/>
                </a:solidFill>
                <a:latin typeface="Times New Roman" panose="02020603050405020304" pitchFamily="18" charset="0"/>
              </a:rPr>
              <a:t/>
            </a:r>
            <a:br>
              <a:rPr lang="fa-IR" altLang="en-US" sz="3200" b="1">
                <a:solidFill>
                  <a:srgbClr val="FFC000"/>
                </a:solidFill>
                <a:latin typeface="Times New Roman" panose="02020603050405020304" pitchFamily="18" charset="0"/>
              </a:rPr>
            </a:br>
            <a:r>
              <a:rPr lang="fa-IR" altLang="en-US" sz="3200" b="1">
                <a:solidFill>
                  <a:srgbClr val="FFC000"/>
                </a:solidFill>
                <a:latin typeface="Times New Roman" panose="02020603050405020304" pitchFamily="18" charset="0"/>
              </a:rPr>
              <a:t>    </a:t>
            </a:r>
            <a:r>
              <a:rPr lang="ar-SA" altLang="en-US" sz="2800" b="1">
                <a:latin typeface="Times New Roman" panose="02020603050405020304" pitchFamily="18" charset="0"/>
              </a:rPr>
              <a:t>عفونتی ک</a:t>
            </a:r>
            <a:r>
              <a:rPr lang="fa-IR" altLang="en-US" sz="2800" b="1">
                <a:latin typeface="Times New Roman" panose="02020603050405020304" pitchFamily="18" charset="0"/>
              </a:rPr>
              <a:t>ه </a:t>
            </a:r>
            <a:r>
              <a:rPr lang="ar-SA" altLang="en-US" sz="2800" b="1">
                <a:latin typeface="Times New Roman" panose="02020603050405020304" pitchFamily="18" charset="0"/>
              </a:rPr>
              <a:t>ب</a:t>
            </a:r>
            <a:r>
              <a:rPr lang="fa-IR" altLang="en-US" sz="2800" b="1">
                <a:latin typeface="Times New Roman" panose="02020603050405020304" pitchFamily="18" charset="0"/>
              </a:rPr>
              <a:t>ه</a:t>
            </a:r>
            <a:r>
              <a:rPr lang="ar-SA" altLang="en-US" sz="2800" b="1">
                <a:latin typeface="Times New Roman" panose="02020603050405020304" pitchFamily="18" charset="0"/>
              </a:rPr>
              <a:t> صورت محدود یا منتشر و در</a:t>
            </a:r>
            <a:r>
              <a:rPr lang="fa-IR" altLang="en-US" sz="2800" b="1">
                <a:latin typeface="Times New Roman" panose="02020603050405020304" pitchFamily="18" charset="0"/>
              </a:rPr>
              <a:t>ا</a:t>
            </a:r>
            <a:r>
              <a:rPr lang="ar-SA" altLang="en-US" sz="2800" b="1">
                <a:latin typeface="Times New Roman" panose="02020603050405020304" pitchFamily="18" charset="0"/>
              </a:rPr>
              <a:t>ثر </a:t>
            </a:r>
            <a:r>
              <a:rPr lang="fa-IR" altLang="en-US" sz="2800" b="1">
                <a:latin typeface="Times New Roman" panose="02020603050405020304" pitchFamily="18" charset="0"/>
              </a:rPr>
              <a:t> و</a:t>
            </a:r>
            <a:r>
              <a:rPr lang="ar-SA" altLang="en-US" sz="2800" b="1">
                <a:latin typeface="Times New Roman" panose="02020603050405020304" pitchFamily="18" charset="0"/>
              </a:rPr>
              <a:t>اکنش ھای بیماریزای </a:t>
            </a:r>
            <a:r>
              <a:rPr lang="fa-IR" altLang="en-US" sz="2800" b="1">
                <a:latin typeface="Times New Roman" panose="02020603050405020304" pitchFamily="18" charset="0"/>
              </a:rPr>
              <a:t>م</a:t>
            </a:r>
            <a:r>
              <a:rPr lang="ar-SA" altLang="en-US" sz="2800" b="1">
                <a:latin typeface="Times New Roman" panose="02020603050405020304" pitchFamily="18" charset="0"/>
              </a:rPr>
              <a:t>رتبط با خود عامل عفونی یا سموم آن</a:t>
            </a:r>
            <a:r>
              <a:rPr lang="fa-IR" altLang="en-US" sz="2800" b="1">
                <a:latin typeface="Times New Roman" panose="02020603050405020304" pitchFamily="18" charset="0"/>
              </a:rPr>
              <a:t> د</a:t>
            </a:r>
            <a:r>
              <a:rPr lang="ar-SA" altLang="en-US" sz="2800" b="1">
                <a:latin typeface="Times New Roman" panose="02020603050405020304" pitchFamily="18" charset="0"/>
              </a:rPr>
              <a:t>ربیمارستان ایجاد می شود</a:t>
            </a:r>
            <a:r>
              <a:rPr lang="fa-IR" altLang="en-US" sz="2800" b="1">
                <a:latin typeface="Times New Roman" panose="02020603050405020304" pitchFamily="18" charset="0"/>
              </a:rPr>
              <a:t>،</a:t>
            </a:r>
            <a:br>
              <a:rPr lang="fa-IR" altLang="en-US" sz="2800" b="1">
                <a:latin typeface="Times New Roman" panose="02020603050405020304" pitchFamily="18" charset="0"/>
              </a:rPr>
            </a:br>
            <a:r>
              <a:rPr lang="ar-SA" altLang="en-US" sz="2800" b="1">
                <a:solidFill>
                  <a:schemeClr val="tx2"/>
                </a:solidFill>
                <a:latin typeface="Times New Roman" panose="02020603050405020304" pitchFamily="18" charset="0"/>
              </a:rPr>
              <a:t> </a:t>
            </a:r>
            <a:r>
              <a:rPr lang="fa-IR" altLang="en-US" sz="2800" b="1">
                <a:solidFill>
                  <a:schemeClr val="tx2"/>
                </a:solidFill>
                <a:latin typeface="Times New Roman" panose="02020603050405020304" pitchFamily="18" charset="0"/>
              </a:rPr>
              <a:t>  </a:t>
            </a:r>
            <a:r>
              <a:rPr lang="ar-SA" altLang="en-US" sz="3200" b="1">
                <a:solidFill>
                  <a:schemeClr val="tx2"/>
                </a:solidFill>
                <a:latin typeface="Times New Roman" panose="02020603050405020304" pitchFamily="18" charset="0"/>
              </a:rPr>
              <a:t>ب</a:t>
            </a:r>
            <a:r>
              <a:rPr lang="fa-IR" altLang="en-US" sz="3200" b="1">
                <a:solidFill>
                  <a:schemeClr val="tx2"/>
                </a:solidFill>
                <a:latin typeface="Times New Roman" panose="02020603050405020304" pitchFamily="18" charset="0"/>
              </a:rPr>
              <a:t>ه </a:t>
            </a:r>
            <a:r>
              <a:rPr lang="ar-SA" altLang="en-US" sz="3200" b="1">
                <a:solidFill>
                  <a:schemeClr val="tx2"/>
                </a:solidFill>
                <a:latin typeface="Times New Roman" panose="02020603050405020304" pitchFamily="18" charset="0"/>
              </a:rPr>
              <a:t>شرطی ک</a:t>
            </a:r>
            <a:r>
              <a:rPr lang="fa-IR" altLang="en-US" sz="3200" b="1">
                <a:solidFill>
                  <a:schemeClr val="tx2"/>
                </a:solidFill>
                <a:latin typeface="Times New Roman" panose="02020603050405020304" pitchFamily="18" charset="0"/>
              </a:rPr>
              <a:t>ه:</a:t>
            </a:r>
            <a:r>
              <a:rPr lang="fa-IR" altLang="en-US" sz="2800" b="1">
                <a:latin typeface="Times New Roman" panose="02020603050405020304" pitchFamily="18" charset="0"/>
              </a:rPr>
              <a:t/>
            </a:r>
            <a:br>
              <a:rPr lang="fa-IR" altLang="en-US" sz="2800" b="1">
                <a:latin typeface="Times New Roman" panose="02020603050405020304" pitchFamily="18" charset="0"/>
              </a:rPr>
            </a:br>
            <a:r>
              <a:rPr lang="fa-IR" altLang="en-US" sz="2800" b="1">
                <a:latin typeface="Times New Roman" panose="02020603050405020304" pitchFamily="18" charset="0"/>
              </a:rPr>
              <a:t/>
            </a:r>
            <a:br>
              <a:rPr lang="fa-IR" altLang="en-US" sz="2800" b="1">
                <a:latin typeface="Times New Roman" panose="02020603050405020304" pitchFamily="18" charset="0"/>
              </a:rPr>
            </a:br>
            <a:r>
              <a:rPr lang="en-US" altLang="en-US" sz="2800" b="1">
                <a:solidFill>
                  <a:srgbClr val="FFC000"/>
                </a:solidFill>
                <a:latin typeface="Arial" panose="020B0604020202020204" pitchFamily="34" charset="0"/>
                <a:cs typeface="Arial" panose="020B0604020202020204" pitchFamily="34" charset="0"/>
              </a:rPr>
              <a:t> ♣</a:t>
            </a:r>
            <a:r>
              <a:rPr lang="en-US" altLang="en-US" sz="2800" b="1">
                <a:latin typeface="Arial" panose="020B0604020202020204" pitchFamily="34" charset="0"/>
                <a:cs typeface="Arial" panose="020B0604020202020204" pitchFamily="34" charset="0"/>
              </a:rPr>
              <a:t> </a:t>
            </a:r>
            <a:r>
              <a:rPr lang="ar-SA" altLang="en-US" sz="2800" b="1">
                <a:latin typeface="Times New Roman" panose="02020603050405020304" pitchFamily="18" charset="0"/>
              </a:rPr>
              <a:t>حداقل 48 ت</a:t>
            </a:r>
            <a:r>
              <a:rPr lang="fa-IR" altLang="en-US" sz="2800" b="1">
                <a:latin typeface="Times New Roman" panose="02020603050405020304" pitchFamily="18" charset="0"/>
              </a:rPr>
              <a:t>ا</a:t>
            </a:r>
            <a:r>
              <a:rPr lang="ar-SA" altLang="en-US" sz="2800" b="1">
                <a:latin typeface="Times New Roman" panose="02020603050405020304" pitchFamily="18" charset="0"/>
              </a:rPr>
              <a:t> 72 ساعت بعد از پذیرش بیمار در بیمارستان ایجاد شود</a:t>
            </a:r>
            <a:r>
              <a:rPr lang="fa-IR" altLang="en-US" sz="2800" b="1">
                <a:latin typeface="Times New Roman" panose="02020603050405020304" pitchFamily="18" charset="0"/>
              </a:rPr>
              <a:t>.</a:t>
            </a:r>
            <a:r>
              <a:rPr lang="en-US" altLang="en-US" sz="2800" b="1">
                <a:latin typeface="Arial" panose="020B0604020202020204" pitchFamily="34" charset="0"/>
                <a:cs typeface="Arial" panose="020B0604020202020204" pitchFamily="34" charset="0"/>
              </a:rPr>
              <a:t> </a:t>
            </a:r>
            <a:r>
              <a:rPr lang="fa-IR" altLang="en-US" sz="2800" b="1">
                <a:latin typeface="Times New Roman" panose="02020603050405020304" pitchFamily="18" charset="0"/>
              </a:rPr>
              <a:t/>
            </a:r>
            <a:br>
              <a:rPr lang="fa-IR" altLang="en-US" sz="2800" b="1">
                <a:latin typeface="Times New Roman" panose="02020603050405020304" pitchFamily="18" charset="0"/>
              </a:rPr>
            </a:br>
            <a:r>
              <a:rPr lang="en-US" altLang="en-US" sz="2800" b="1">
                <a:latin typeface="Times New Roman" panose="02020603050405020304" pitchFamily="18" charset="0"/>
                <a:cs typeface="Times New Roman" panose="02020603050405020304" pitchFamily="18" charset="0"/>
              </a:rPr>
              <a:t>   </a:t>
            </a:r>
            <a:r>
              <a:rPr lang="en-US" altLang="en-US" sz="2800" b="1">
                <a:latin typeface="Arial" panose="020B0604020202020204" pitchFamily="34" charset="0"/>
                <a:cs typeface="Arial" panose="020B0604020202020204" pitchFamily="34" charset="0"/>
              </a:rPr>
              <a:t> </a:t>
            </a:r>
            <a:r>
              <a:rPr lang="fa-IR" altLang="en-US" sz="2800" b="1">
                <a:latin typeface="Times New Roman" panose="02020603050405020304" pitchFamily="18" charset="0"/>
              </a:rPr>
              <a:t/>
            </a:r>
            <a:br>
              <a:rPr lang="fa-IR" altLang="en-US" sz="2800" b="1">
                <a:latin typeface="Times New Roman" panose="02020603050405020304" pitchFamily="18" charset="0"/>
              </a:rPr>
            </a:br>
            <a:r>
              <a:rPr lang="en-US" altLang="en-US" sz="2800" b="1">
                <a:latin typeface="Arial" panose="020B0604020202020204" pitchFamily="34" charset="0"/>
                <a:cs typeface="Arial" panose="020B0604020202020204" pitchFamily="34" charset="0"/>
              </a:rPr>
              <a:t> </a:t>
            </a:r>
            <a:r>
              <a:rPr lang="en-US" altLang="en-US" sz="2800" b="1">
                <a:solidFill>
                  <a:srgbClr val="FFC000"/>
                </a:solidFill>
                <a:latin typeface="Arial" panose="020B0604020202020204" pitchFamily="34" charset="0"/>
                <a:cs typeface="Arial" panose="020B0604020202020204" pitchFamily="34" charset="0"/>
              </a:rPr>
              <a:t>♣</a:t>
            </a:r>
            <a:r>
              <a:rPr lang="en-US" altLang="en-US" sz="2800" b="1">
                <a:latin typeface="Arial" panose="020B0604020202020204" pitchFamily="34" charset="0"/>
                <a:cs typeface="Arial" panose="020B0604020202020204" pitchFamily="34" charset="0"/>
              </a:rPr>
              <a:t> </a:t>
            </a:r>
            <a:r>
              <a:rPr lang="ar-SA" altLang="en-US" sz="2800" b="1">
                <a:latin typeface="Times New Roman" panose="02020603050405020304" pitchFamily="18" charset="0"/>
              </a:rPr>
              <a:t>در زمان پذیرش ،فرد نباید علائ</a:t>
            </a:r>
            <a:r>
              <a:rPr lang="fa-IR" altLang="en-US" sz="2800" b="1">
                <a:latin typeface="Times New Roman" panose="02020603050405020304" pitchFamily="18" charset="0"/>
              </a:rPr>
              <a:t>م</a:t>
            </a:r>
            <a:r>
              <a:rPr lang="ar-SA" altLang="en-US" sz="2800" b="1">
                <a:latin typeface="Times New Roman" panose="02020603050405020304" pitchFamily="18" charset="0"/>
              </a:rPr>
              <a:t> آشکار عفونت مربوط</a:t>
            </a:r>
            <a:r>
              <a:rPr lang="fa-IR" altLang="en-US" sz="2800" b="1">
                <a:latin typeface="Times New Roman" panose="02020603050405020304" pitchFamily="18" charset="0"/>
              </a:rPr>
              <a:t>ه </a:t>
            </a:r>
            <a:r>
              <a:rPr lang="ar-SA" altLang="en-US" sz="2800" b="1">
                <a:latin typeface="Times New Roman" panose="02020603050405020304" pitchFamily="18" charset="0"/>
              </a:rPr>
              <a:t>را داشت</a:t>
            </a:r>
            <a:r>
              <a:rPr lang="fa-IR" altLang="en-US" sz="2800" b="1">
                <a:latin typeface="Times New Roman" panose="02020603050405020304" pitchFamily="18" charset="0"/>
              </a:rPr>
              <a:t>ه ب</a:t>
            </a:r>
            <a:r>
              <a:rPr lang="ar-SA" altLang="en-US" sz="2800" b="1">
                <a:latin typeface="Times New Roman" panose="02020603050405020304" pitchFamily="18" charset="0"/>
              </a:rPr>
              <a:t>اشد و بیماری در دوره نھفتگی خود نباشد</a:t>
            </a:r>
            <a:r>
              <a:rPr lang="fa-IR" altLang="en-US" sz="2800" b="1">
                <a:latin typeface="Times New Roman" panose="02020603050405020304" pitchFamily="18" charset="0"/>
              </a:rPr>
              <a:t>.</a:t>
            </a:r>
            <a:br>
              <a:rPr lang="fa-IR" altLang="en-US" sz="2800" b="1">
                <a:latin typeface="Times New Roman" panose="02020603050405020304" pitchFamily="18" charset="0"/>
              </a:rPr>
            </a:br>
            <a:r>
              <a:rPr lang="ar-SA" altLang="en-US" sz="2800" b="1">
                <a:latin typeface="Times New Roman" panose="02020603050405020304" pitchFamily="18" charset="0"/>
              </a:rPr>
              <a:t> </a:t>
            </a:r>
            <a:r>
              <a:rPr lang="fa-IR" altLang="en-US" sz="2800" b="1">
                <a:latin typeface="Times New Roman" panose="02020603050405020304" pitchFamily="18" charset="0"/>
              </a:rPr>
              <a:t>   </a:t>
            </a:r>
            <a:br>
              <a:rPr lang="fa-IR" altLang="en-US" sz="2800" b="1">
                <a:latin typeface="Times New Roman" panose="02020603050405020304" pitchFamily="18" charset="0"/>
              </a:rPr>
            </a:br>
            <a:r>
              <a:rPr lang="fa-IR" altLang="en-US" sz="2800" b="1">
                <a:latin typeface="Times New Roman" panose="02020603050405020304" pitchFamily="18" charset="0"/>
              </a:rPr>
              <a:t> </a:t>
            </a:r>
            <a:r>
              <a:rPr lang="en-US" altLang="en-US" sz="2800" b="1">
                <a:solidFill>
                  <a:srgbClr val="FFC000"/>
                </a:solidFill>
                <a:latin typeface="Arial" panose="020B0604020202020204" pitchFamily="34" charset="0"/>
                <a:cs typeface="Arial" panose="020B0604020202020204" pitchFamily="34" charset="0"/>
              </a:rPr>
              <a:t>♣ </a:t>
            </a:r>
            <a:r>
              <a:rPr lang="ar-SA" altLang="en-US" sz="2800" b="1">
                <a:latin typeface="Times New Roman" panose="02020603050405020304" pitchFamily="18" charset="0"/>
              </a:rPr>
              <a:t>معیارھای مرتبط با عفونت اختصاصی را جھت تعریف عفو</a:t>
            </a:r>
            <a:r>
              <a:rPr lang="fa-IR" altLang="en-US" sz="2800" b="1">
                <a:latin typeface="Times New Roman" panose="02020603050405020304" pitchFamily="18" charset="0"/>
              </a:rPr>
              <a:t>ن</a:t>
            </a:r>
            <a:r>
              <a:rPr lang="ar-SA" altLang="en-US" sz="2800" b="1">
                <a:latin typeface="Times New Roman" panose="02020603050405020304" pitchFamily="18" charset="0"/>
              </a:rPr>
              <a:t>ت </a:t>
            </a:r>
            <a:r>
              <a:rPr lang="fa-IR" altLang="en-US" sz="2800" b="1">
                <a:latin typeface="Times New Roman" panose="02020603050405020304" pitchFamily="18" charset="0"/>
              </a:rPr>
              <a:t>بی</a:t>
            </a:r>
            <a:r>
              <a:rPr lang="ar-SA" altLang="en-US" sz="2800" b="1">
                <a:latin typeface="Times New Roman" panose="02020603050405020304" pitchFamily="18" charset="0"/>
              </a:rPr>
              <a:t>مارستانی</a:t>
            </a:r>
            <a:r>
              <a:rPr lang="fa-IR" altLang="en-US" sz="2800" b="1">
                <a:latin typeface="Times New Roman" panose="02020603050405020304" pitchFamily="18" charset="0"/>
              </a:rPr>
              <a:t> د</a:t>
            </a:r>
            <a:r>
              <a:rPr lang="ar-SA" altLang="en-US" sz="2800" b="1">
                <a:latin typeface="Times New Roman" panose="02020603050405020304" pitchFamily="18" charset="0"/>
              </a:rPr>
              <a:t>اشت</a:t>
            </a:r>
            <a:r>
              <a:rPr lang="fa-IR" altLang="en-US" sz="2800" b="1">
                <a:latin typeface="Times New Roman" panose="02020603050405020304" pitchFamily="18" charset="0"/>
              </a:rPr>
              <a:t>ه </a:t>
            </a:r>
            <a:r>
              <a:rPr lang="ar-SA" altLang="en-US" sz="2800" b="1">
                <a:latin typeface="Times New Roman" panose="02020603050405020304" pitchFamily="18" charset="0"/>
              </a:rPr>
              <a:t>باشد</a:t>
            </a:r>
            <a:r>
              <a:rPr lang="fa-IR" altLang="en-US" sz="2800" b="1">
                <a:latin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 </a:t>
            </a:r>
            <a:r>
              <a:rPr lang="fa-IR" altLang="en-US" sz="2800" b="1">
                <a:latin typeface="Times New Roman" panose="02020603050405020304" pitchFamily="18" charset="0"/>
              </a:rPr>
              <a:t/>
            </a:r>
            <a:br>
              <a:rPr lang="fa-IR" altLang="en-US" sz="2800" b="1">
                <a:latin typeface="Times New Roman" panose="02020603050405020304" pitchFamily="18" charset="0"/>
              </a:rPr>
            </a:br>
            <a:endParaRPr lang="en-US" altLang="en-US" sz="2800" b="1">
              <a:latin typeface="Times New Roman" panose="02020603050405020304" pitchFamily="18"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484BBE74-FF65-46CE-9F8F-0114B24898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432EA85-4191-475B-A885-AABAF1C3FC4A}"/>
              </a:ext>
            </a:extLst>
          </p:cNvPr>
          <p:cNvSpPr>
            <a:spLocks noGrp="1"/>
          </p:cNvSpPr>
          <p:nvPr>
            <p:ph type="title"/>
          </p:nvPr>
        </p:nvSpPr>
        <p:spPr/>
        <p:txBody>
          <a:bodyPr/>
          <a:lstStyle/>
          <a:p>
            <a:pPr eaLnBrk="1" hangingPunct="1"/>
            <a:endParaRPr lang="fa-IR" altLang="en-US"/>
          </a:p>
        </p:txBody>
      </p:sp>
      <p:sp>
        <p:nvSpPr>
          <p:cNvPr id="47107" name="Content Placeholder 2">
            <a:extLst>
              <a:ext uri="{FF2B5EF4-FFF2-40B4-BE49-F238E27FC236}">
                <a16:creationId xmlns:a16="http://schemas.microsoft.com/office/drawing/2014/main" id="{1C226328-1169-43D2-BAB0-A5F98F699664}"/>
              </a:ext>
            </a:extLst>
          </p:cNvPr>
          <p:cNvSpPr>
            <a:spLocks noGrp="1"/>
          </p:cNvSpPr>
          <p:nvPr>
            <p:ph idx="1"/>
          </p:nvPr>
        </p:nvSpPr>
        <p:spPr>
          <a:xfrm>
            <a:off x="0" y="0"/>
            <a:ext cx="9144000" cy="6858000"/>
          </a:xfrm>
        </p:spPr>
        <p:txBody>
          <a:bodyPr/>
          <a:lstStyle/>
          <a:p>
            <a:pPr eaLnBrk="1" hangingPunct="1">
              <a:buFont typeface="Arial" panose="020B0604020202020204" pitchFamily="34" charset="0"/>
              <a:buNone/>
            </a:pPr>
            <a:endParaRPr lang="fa-IR" altLang="en-US"/>
          </a:p>
          <a:p>
            <a:pPr eaLnBrk="1" hangingPunct="1">
              <a:buFont typeface="Arial" panose="020B0604020202020204" pitchFamily="34" charset="0"/>
              <a:buNone/>
            </a:pPr>
            <a:endParaRPr lang="fa-IR" altLang="en-US"/>
          </a:p>
          <a:p>
            <a:pPr eaLnBrk="1" hangingPunct="1">
              <a:buFont typeface="Arial" panose="020B0604020202020204" pitchFamily="34" charset="0"/>
              <a:buNone/>
            </a:pPr>
            <a:endParaRPr lang="fa-IR" altLang="en-US"/>
          </a:p>
        </p:txBody>
      </p:sp>
      <p:pic>
        <p:nvPicPr>
          <p:cNvPr id="14340" name="Picture 3">
            <a:extLst>
              <a:ext uri="{FF2B5EF4-FFF2-40B4-BE49-F238E27FC236}">
                <a16:creationId xmlns:a16="http://schemas.microsoft.com/office/drawing/2014/main" id="{4F605ABF-15EF-4B7A-9703-48DF6EB33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 y="0"/>
            <a:ext cx="9518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6957B258-7638-4BD2-8649-BF7081EF2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20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6162" name="Rectangle 2">
            <a:extLst>
              <a:ext uri="{FF2B5EF4-FFF2-40B4-BE49-F238E27FC236}">
                <a16:creationId xmlns:a16="http://schemas.microsoft.com/office/drawing/2014/main" id="{F479B610-BB55-4845-836B-B6A828523974}"/>
              </a:ext>
            </a:extLst>
          </p:cNvPr>
          <p:cNvSpPr>
            <a:spLocks noGrp="1" noRot="1"/>
          </p:cNvSpPr>
          <p:nvPr>
            <p:ph type="title"/>
          </p:nvPr>
        </p:nvSpPr>
        <p:spPr>
          <a:xfrm>
            <a:off x="468313" y="0"/>
            <a:ext cx="8229600" cy="1143000"/>
          </a:xfrm>
        </p:spPr>
        <p:txBody>
          <a:bodyPr/>
          <a:lstStyle/>
          <a:p>
            <a:pPr eaLnBrk="1" hangingPunct="1"/>
            <a:r>
              <a:rPr lang="en-US" altLang="en-US"/>
              <a:t> </a:t>
            </a:r>
            <a:r>
              <a:rPr lang="fa-IR" altLang="en-US"/>
              <a:t>تشکیلات کنترل عفونت بیمارستانی :</a:t>
            </a:r>
            <a:endParaRPr lang="en-US" altLang="en-US"/>
          </a:p>
        </p:txBody>
      </p:sp>
      <p:sp>
        <p:nvSpPr>
          <p:cNvPr id="476163" name="Rectangle 3">
            <a:extLst>
              <a:ext uri="{FF2B5EF4-FFF2-40B4-BE49-F238E27FC236}">
                <a16:creationId xmlns:a16="http://schemas.microsoft.com/office/drawing/2014/main" id="{BF3CA1A4-4ADE-4416-B2ED-D2F58DC184CF}"/>
              </a:ext>
            </a:extLst>
          </p:cNvPr>
          <p:cNvSpPr>
            <a:spLocks noGrp="1"/>
          </p:cNvSpPr>
          <p:nvPr>
            <p:ph type="body" idx="1"/>
          </p:nvPr>
        </p:nvSpPr>
        <p:spPr>
          <a:xfrm>
            <a:off x="395288" y="1052513"/>
            <a:ext cx="8229600" cy="4525962"/>
          </a:xfrm>
        </p:spPr>
        <p:txBody>
          <a:bodyPr/>
          <a:lstStyle/>
          <a:p>
            <a:pPr algn="r" rtl="1" eaLnBrk="1" hangingPunct="1">
              <a:lnSpc>
                <a:spcPct val="80000"/>
              </a:lnSpc>
            </a:pPr>
            <a:r>
              <a:rPr lang="fa-IR" altLang="en-US" sz="3200" dirty="0"/>
              <a:t>کمیته کنترل عفونت </a:t>
            </a:r>
            <a:r>
              <a:rPr lang="en-US" altLang="en-US" sz="3200" dirty="0"/>
              <a:t>(ICC)</a:t>
            </a:r>
            <a:r>
              <a:rPr lang="fa-IR" altLang="en-US" sz="3200" dirty="0"/>
              <a:t> :</a:t>
            </a:r>
          </a:p>
          <a:p>
            <a:pPr algn="r" rtl="1" eaLnBrk="1" hangingPunct="1">
              <a:lnSpc>
                <a:spcPct val="80000"/>
              </a:lnSpc>
            </a:pPr>
            <a:r>
              <a:rPr lang="fa-IR" altLang="en-US" sz="3200" dirty="0"/>
              <a:t>کمیته کنترل عفونت بیمارستان ، مسئولیت برنامه ریزی ، ارزیابی و انجام تمام موارد مرتبط با کنترل عفونت را بر عهده دارد و تصمیم گیری های عمده و مهم در این زمینه از وظایف این کمیته می باشد . </a:t>
            </a:r>
          </a:p>
          <a:p>
            <a:pPr algn="r" rtl="1" eaLnBrk="1" hangingPunct="1">
              <a:lnSpc>
                <a:spcPct val="80000"/>
              </a:lnSpc>
            </a:pPr>
            <a:r>
              <a:rPr lang="fa-IR" altLang="en-US" sz="3200" dirty="0"/>
              <a:t>اهداف کمیته :</a:t>
            </a:r>
          </a:p>
          <a:p>
            <a:pPr algn="r" rtl="1" eaLnBrk="1" hangingPunct="1">
              <a:lnSpc>
                <a:spcPct val="80000"/>
              </a:lnSpc>
            </a:pPr>
            <a:r>
              <a:rPr lang="fa-IR" altLang="en-US" sz="3200" dirty="0"/>
              <a:t>کاهش موارد عفونت های بیمارستانی ( بیماران – پرسنل – عیادت کنندگان ) ، و در نتیجه کاهش هزینه درمان و روزهای بستری بیماران در بیمارستان</a:t>
            </a:r>
            <a:endParaRPr lang="en-US" altLang="en-US" sz="3200" dirty="0"/>
          </a:p>
        </p:txBody>
      </p:sp>
      <p:pic>
        <p:nvPicPr>
          <p:cNvPr id="2" name="Recorded Sound">
            <a:hlinkClick r:id="" action="ppaction://media"/>
            <a:extLst>
              <a:ext uri="{FF2B5EF4-FFF2-40B4-BE49-F238E27FC236}">
                <a16:creationId xmlns:a16="http://schemas.microsoft.com/office/drawing/2014/main" id="{14C9285F-02A8-4CC9-8436-4417313937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6162"/>
                                        </p:tgtEl>
                                        <p:attrNameLst>
                                          <p:attrName>style.visibility</p:attrName>
                                        </p:attrNameLst>
                                      </p:cBhvr>
                                      <p:to>
                                        <p:strVal val="visible"/>
                                      </p:to>
                                    </p:set>
                                    <p:animEffect transition="in" filter="fade">
                                      <p:cBhvr>
                                        <p:cTn id="7" dur="2000"/>
                                        <p:tgtEl>
                                          <p:spTgt spid="476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6163">
                                            <p:txEl>
                                              <p:pRg st="0" end="0"/>
                                            </p:txEl>
                                          </p:spTgt>
                                        </p:tgtEl>
                                        <p:attrNameLst>
                                          <p:attrName>style.visibility</p:attrName>
                                        </p:attrNameLst>
                                      </p:cBhvr>
                                      <p:to>
                                        <p:strVal val="visible"/>
                                      </p:to>
                                    </p:set>
                                    <p:animEffect transition="in" filter="wipe(left)">
                                      <p:cBhvr>
                                        <p:cTn id="12" dur="500"/>
                                        <p:tgtEl>
                                          <p:spTgt spid="4761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6163">
                                            <p:txEl>
                                              <p:pRg st="1" end="1"/>
                                            </p:txEl>
                                          </p:spTgt>
                                        </p:tgtEl>
                                        <p:attrNameLst>
                                          <p:attrName>style.visibility</p:attrName>
                                        </p:attrNameLst>
                                      </p:cBhvr>
                                      <p:to>
                                        <p:strVal val="visible"/>
                                      </p:to>
                                    </p:set>
                                    <p:animEffect transition="in" filter="wipe(left)">
                                      <p:cBhvr>
                                        <p:cTn id="17" dur="500"/>
                                        <p:tgtEl>
                                          <p:spTgt spid="47616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6163">
                                            <p:txEl>
                                              <p:pRg st="2" end="2"/>
                                            </p:txEl>
                                          </p:spTgt>
                                        </p:tgtEl>
                                        <p:attrNameLst>
                                          <p:attrName>style.visibility</p:attrName>
                                        </p:attrNameLst>
                                      </p:cBhvr>
                                      <p:to>
                                        <p:strVal val="visible"/>
                                      </p:to>
                                    </p:set>
                                    <p:animEffect transition="in" filter="wipe(left)">
                                      <p:cBhvr>
                                        <p:cTn id="22" dur="500"/>
                                        <p:tgtEl>
                                          <p:spTgt spid="47616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6163">
                                            <p:txEl>
                                              <p:pRg st="3" end="3"/>
                                            </p:txEl>
                                          </p:spTgt>
                                        </p:tgtEl>
                                        <p:attrNameLst>
                                          <p:attrName>style.visibility</p:attrName>
                                        </p:attrNameLst>
                                      </p:cBhvr>
                                      <p:to>
                                        <p:strVal val="visible"/>
                                      </p:to>
                                    </p:set>
                                    <p:animEffect transition="in" filter="wipe(left)">
                                      <p:cBhvr>
                                        <p:cTn id="27" dur="500"/>
                                        <p:tgtEl>
                                          <p:spTgt spid="47616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1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476162" grpId="0"/>
      <p:bldP spid="47616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a:extLst>
              <a:ext uri="{FF2B5EF4-FFF2-40B4-BE49-F238E27FC236}">
                <a16:creationId xmlns:a16="http://schemas.microsoft.com/office/drawing/2014/main" id="{5020A315-BB47-4EC0-A843-FCCA7574E8DE}"/>
              </a:ext>
            </a:extLst>
          </p:cNvPr>
          <p:cNvSpPr>
            <a:spLocks noGrp="1"/>
          </p:cNvSpPr>
          <p:nvPr>
            <p:ph idx="1"/>
          </p:nvPr>
        </p:nvSpPr>
        <p:spPr/>
        <p:txBody>
          <a:bodyPr/>
          <a:lstStyle/>
          <a:p>
            <a:pPr algn="r" rtl="1" eaLnBrk="1" hangingPunct="1">
              <a:lnSpc>
                <a:spcPct val="80000"/>
              </a:lnSpc>
            </a:pPr>
            <a:r>
              <a:rPr lang="fa-IR" altLang="en-US" sz="3600"/>
              <a:t>اعضاء کمیته کنترل عفونت بیمارستان :</a:t>
            </a:r>
          </a:p>
          <a:p>
            <a:pPr algn="r" rtl="1" eaLnBrk="1" hangingPunct="1">
              <a:lnSpc>
                <a:spcPct val="80000"/>
              </a:lnSpc>
            </a:pPr>
            <a:r>
              <a:rPr lang="fa-IR" altLang="en-US" sz="3600"/>
              <a:t>الف : هسته مرکزی کمیته : </a:t>
            </a:r>
          </a:p>
          <a:p>
            <a:pPr algn="r" rtl="1" eaLnBrk="1" hangingPunct="1">
              <a:lnSpc>
                <a:spcPct val="80000"/>
              </a:lnSpc>
            </a:pPr>
            <a:r>
              <a:rPr lang="fa-IR" altLang="en-US" sz="3600"/>
              <a:t>پزشک کنترل عفونت (که مسئول کمیته نیز می باشد ) یا اپیدمیولوژیت بیمارستان </a:t>
            </a:r>
          </a:p>
          <a:p>
            <a:pPr algn="r" rtl="1" eaLnBrk="1" hangingPunct="1">
              <a:lnSpc>
                <a:spcPct val="80000"/>
              </a:lnSpc>
            </a:pPr>
            <a:r>
              <a:rPr lang="fa-IR" altLang="en-US" sz="3600"/>
              <a:t>پرستار کنترل عفونت </a:t>
            </a:r>
          </a:p>
          <a:p>
            <a:pPr algn="r" rtl="1" eaLnBrk="1" hangingPunct="1">
              <a:lnSpc>
                <a:spcPct val="80000"/>
              </a:lnSpc>
            </a:pPr>
            <a:r>
              <a:rPr lang="fa-IR" altLang="en-US" sz="3600"/>
              <a:t>میکروبیولوژیست بالینی یا متخصص علوم آزمایشگاهی </a:t>
            </a:r>
          </a:p>
          <a:p>
            <a:pPr algn="r" rtl="1" eaLnBrk="1" hangingPunct="1">
              <a:lnSpc>
                <a:spcPct val="80000"/>
              </a:lnSpc>
            </a:pPr>
            <a:r>
              <a:rPr lang="fa-IR" altLang="en-US" sz="3600"/>
              <a:t>رئیس یا مدیر بیمارستان </a:t>
            </a:r>
            <a:endParaRPr lang="en-US" altLang="en-US" sz="3600"/>
          </a:p>
        </p:txBody>
      </p:sp>
      <p:pic>
        <p:nvPicPr>
          <p:cNvPr id="2" name="Recorded Sound">
            <a:hlinkClick r:id="" action="ppaction://media"/>
            <a:extLst>
              <a:ext uri="{FF2B5EF4-FFF2-40B4-BE49-F238E27FC236}">
                <a16:creationId xmlns:a16="http://schemas.microsoft.com/office/drawing/2014/main" id="{FD67A7FF-3D82-4EB3-99AF-4BF370B562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7187" name="Rectangle 3">
            <a:extLst>
              <a:ext uri="{FF2B5EF4-FFF2-40B4-BE49-F238E27FC236}">
                <a16:creationId xmlns:a16="http://schemas.microsoft.com/office/drawing/2014/main" id="{5BA0A3C9-B52E-461E-B9B4-6FEA8792B73A}"/>
              </a:ext>
            </a:extLst>
          </p:cNvPr>
          <p:cNvSpPr>
            <a:spLocks noGrp="1"/>
          </p:cNvSpPr>
          <p:nvPr>
            <p:ph type="body" idx="1"/>
          </p:nvPr>
        </p:nvSpPr>
        <p:spPr>
          <a:xfrm>
            <a:off x="539750" y="333375"/>
            <a:ext cx="8229600" cy="4525963"/>
          </a:xfrm>
        </p:spPr>
        <p:txBody>
          <a:bodyPr/>
          <a:lstStyle/>
          <a:p>
            <a:pPr algn="r" rtl="1" eaLnBrk="1" hangingPunct="1">
              <a:lnSpc>
                <a:spcPct val="80000"/>
              </a:lnSpc>
            </a:pPr>
            <a:r>
              <a:rPr lang="fa-IR" altLang="en-US" sz="3200"/>
              <a:t>ب : زیر گروه های کمیته </a:t>
            </a:r>
            <a:r>
              <a:rPr lang="en-US" altLang="en-US" sz="3200"/>
              <a:t> (subcommittee)</a:t>
            </a:r>
            <a:r>
              <a:rPr lang="fa-IR" altLang="en-US" sz="3200"/>
              <a:t>:</a:t>
            </a:r>
          </a:p>
          <a:p>
            <a:pPr algn="r" rtl="1" eaLnBrk="1" hangingPunct="1">
              <a:lnSpc>
                <a:spcPct val="80000"/>
              </a:lnSpc>
            </a:pPr>
            <a:r>
              <a:rPr lang="fa-IR" altLang="en-US" sz="3200"/>
              <a:t>مدیر پرستاری یا سوپروایزر یا نماینده آنها </a:t>
            </a:r>
          </a:p>
          <a:p>
            <a:pPr algn="r" rtl="1" eaLnBrk="1" hangingPunct="1">
              <a:lnSpc>
                <a:spcPct val="80000"/>
              </a:lnSpc>
            </a:pPr>
            <a:r>
              <a:rPr lang="fa-IR" altLang="en-US" sz="3200"/>
              <a:t>پزشک متخصص طب کار یا نماینده وی</a:t>
            </a:r>
          </a:p>
          <a:p>
            <a:pPr algn="r" rtl="1" eaLnBrk="1" hangingPunct="1">
              <a:lnSpc>
                <a:spcPct val="80000"/>
              </a:lnSpc>
            </a:pPr>
            <a:r>
              <a:rPr lang="fa-IR" altLang="en-US" sz="3200"/>
              <a:t>نماینده ای از معاونت بهداشتی ( بهداشت محیط ، روابط بهداشتی یا ... )</a:t>
            </a:r>
          </a:p>
          <a:p>
            <a:pPr algn="r" rtl="1" eaLnBrk="1" hangingPunct="1">
              <a:lnSpc>
                <a:spcPct val="80000"/>
              </a:lnSpc>
            </a:pPr>
            <a:r>
              <a:rPr lang="fa-IR" altLang="en-US" sz="3200"/>
              <a:t>روسای بخش های مختلف جراحی و داخلی ( </a:t>
            </a:r>
            <a:r>
              <a:rPr lang="en-US" altLang="en-US" sz="3200"/>
              <a:t>ICU</a:t>
            </a:r>
            <a:r>
              <a:rPr lang="fa-IR" altLang="en-US" sz="3200"/>
              <a:t> و ... )</a:t>
            </a:r>
          </a:p>
          <a:p>
            <a:pPr algn="r" rtl="1" eaLnBrk="1" hangingPunct="1">
              <a:lnSpc>
                <a:spcPct val="80000"/>
              </a:lnSpc>
            </a:pPr>
            <a:r>
              <a:rPr lang="fa-IR" altLang="en-US" sz="3200"/>
              <a:t>مسئول یا کارشناس تغذیه </a:t>
            </a:r>
          </a:p>
          <a:p>
            <a:pPr algn="r" rtl="1" eaLnBrk="1" hangingPunct="1">
              <a:lnSpc>
                <a:spcPct val="80000"/>
              </a:lnSpc>
            </a:pPr>
            <a:r>
              <a:rPr lang="fa-IR" altLang="en-US" sz="3200"/>
              <a:t>مسئول امور دارویی </a:t>
            </a:r>
          </a:p>
          <a:p>
            <a:pPr algn="r" rtl="1" eaLnBrk="1" hangingPunct="1">
              <a:lnSpc>
                <a:spcPct val="80000"/>
              </a:lnSpc>
            </a:pPr>
            <a:r>
              <a:rPr lang="fa-IR" altLang="en-US" sz="3200"/>
              <a:t>مسئول خدمات (کاخداری و ... )</a:t>
            </a:r>
          </a:p>
          <a:p>
            <a:pPr algn="r" rtl="1" eaLnBrk="1" hangingPunct="1">
              <a:lnSpc>
                <a:spcPct val="80000"/>
              </a:lnSpc>
            </a:pPr>
            <a:r>
              <a:rPr lang="fa-IR" altLang="en-US" sz="3200"/>
              <a:t>مسئول رختشویخانه </a:t>
            </a:r>
          </a:p>
          <a:p>
            <a:pPr algn="r" rtl="1" eaLnBrk="1" hangingPunct="1">
              <a:lnSpc>
                <a:spcPct val="80000"/>
              </a:lnSpc>
            </a:pPr>
            <a:r>
              <a:rPr lang="fa-IR" altLang="en-US" sz="3200"/>
              <a:t>مسئول </a:t>
            </a:r>
            <a:r>
              <a:rPr lang="en-US" altLang="en-US" sz="3200"/>
              <a:t>CSR</a:t>
            </a:r>
            <a:endParaRPr lang="fa-IR" altLang="en-US" sz="3200"/>
          </a:p>
          <a:p>
            <a:pPr algn="r" rtl="1" eaLnBrk="1" hangingPunct="1">
              <a:lnSpc>
                <a:spcPct val="80000"/>
              </a:lnSpc>
            </a:pPr>
            <a:r>
              <a:rPr lang="fa-IR" altLang="en-US" sz="3200"/>
              <a:t>مسئول اتاق عمل </a:t>
            </a:r>
            <a:endParaRPr lang="en-US" altLang="en-US" sz="3200"/>
          </a:p>
        </p:txBody>
      </p:sp>
      <p:pic>
        <p:nvPicPr>
          <p:cNvPr id="2" name="Recorded Sound">
            <a:hlinkClick r:id="" action="ppaction://media"/>
            <a:extLst>
              <a:ext uri="{FF2B5EF4-FFF2-40B4-BE49-F238E27FC236}">
                <a16:creationId xmlns:a16="http://schemas.microsoft.com/office/drawing/2014/main" id="{CF683BA5-85FD-4EC1-B850-C76C712D58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7187">
                                            <p:txEl>
                                              <p:pRg st="0" end="0"/>
                                            </p:txEl>
                                          </p:spTgt>
                                        </p:tgtEl>
                                        <p:attrNameLst>
                                          <p:attrName>style.visibility</p:attrName>
                                        </p:attrNameLst>
                                      </p:cBhvr>
                                      <p:to>
                                        <p:strVal val="visible"/>
                                      </p:to>
                                    </p:set>
                                    <p:animEffect transition="in" filter="fade">
                                      <p:cBhvr>
                                        <p:cTn id="7" dur="1000"/>
                                        <p:tgtEl>
                                          <p:spTgt spid="477187">
                                            <p:txEl>
                                              <p:pRg st="0" end="0"/>
                                            </p:txEl>
                                          </p:spTgt>
                                        </p:tgtEl>
                                      </p:cBhvr>
                                    </p:animEffect>
                                    <p:anim calcmode="lin" valueType="num">
                                      <p:cBhvr>
                                        <p:cTn id="8" dur="1000" fill="hold"/>
                                        <p:tgtEl>
                                          <p:spTgt spid="4771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71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7187">
                                            <p:txEl>
                                              <p:pRg st="1" end="1"/>
                                            </p:txEl>
                                          </p:spTgt>
                                        </p:tgtEl>
                                        <p:attrNameLst>
                                          <p:attrName>style.visibility</p:attrName>
                                        </p:attrNameLst>
                                      </p:cBhvr>
                                      <p:to>
                                        <p:strVal val="visible"/>
                                      </p:to>
                                    </p:set>
                                    <p:animEffect transition="in" filter="fade">
                                      <p:cBhvr>
                                        <p:cTn id="14" dur="1000"/>
                                        <p:tgtEl>
                                          <p:spTgt spid="477187">
                                            <p:txEl>
                                              <p:pRg st="1" end="1"/>
                                            </p:txEl>
                                          </p:spTgt>
                                        </p:tgtEl>
                                      </p:cBhvr>
                                    </p:animEffect>
                                    <p:anim calcmode="lin" valueType="num">
                                      <p:cBhvr>
                                        <p:cTn id="15" dur="1000" fill="hold"/>
                                        <p:tgtEl>
                                          <p:spTgt spid="47718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71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7187">
                                            <p:txEl>
                                              <p:pRg st="2" end="2"/>
                                            </p:txEl>
                                          </p:spTgt>
                                        </p:tgtEl>
                                        <p:attrNameLst>
                                          <p:attrName>style.visibility</p:attrName>
                                        </p:attrNameLst>
                                      </p:cBhvr>
                                      <p:to>
                                        <p:strVal val="visible"/>
                                      </p:to>
                                    </p:set>
                                    <p:animEffect transition="in" filter="fade">
                                      <p:cBhvr>
                                        <p:cTn id="21" dur="1000"/>
                                        <p:tgtEl>
                                          <p:spTgt spid="477187">
                                            <p:txEl>
                                              <p:pRg st="2" end="2"/>
                                            </p:txEl>
                                          </p:spTgt>
                                        </p:tgtEl>
                                      </p:cBhvr>
                                    </p:animEffect>
                                    <p:anim calcmode="lin" valueType="num">
                                      <p:cBhvr>
                                        <p:cTn id="22" dur="1000" fill="hold"/>
                                        <p:tgtEl>
                                          <p:spTgt spid="47718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771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77187">
                                            <p:txEl>
                                              <p:pRg st="3" end="3"/>
                                            </p:txEl>
                                          </p:spTgt>
                                        </p:tgtEl>
                                        <p:attrNameLst>
                                          <p:attrName>style.visibility</p:attrName>
                                        </p:attrNameLst>
                                      </p:cBhvr>
                                      <p:to>
                                        <p:strVal val="visible"/>
                                      </p:to>
                                    </p:set>
                                    <p:animEffect transition="in" filter="fade">
                                      <p:cBhvr>
                                        <p:cTn id="28" dur="1000"/>
                                        <p:tgtEl>
                                          <p:spTgt spid="477187">
                                            <p:txEl>
                                              <p:pRg st="3" end="3"/>
                                            </p:txEl>
                                          </p:spTgt>
                                        </p:tgtEl>
                                      </p:cBhvr>
                                    </p:animEffect>
                                    <p:anim calcmode="lin" valueType="num">
                                      <p:cBhvr>
                                        <p:cTn id="29" dur="1000" fill="hold"/>
                                        <p:tgtEl>
                                          <p:spTgt spid="47718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771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77187">
                                            <p:txEl>
                                              <p:pRg st="4" end="4"/>
                                            </p:txEl>
                                          </p:spTgt>
                                        </p:tgtEl>
                                        <p:attrNameLst>
                                          <p:attrName>style.visibility</p:attrName>
                                        </p:attrNameLst>
                                      </p:cBhvr>
                                      <p:to>
                                        <p:strVal val="visible"/>
                                      </p:to>
                                    </p:set>
                                    <p:animEffect transition="in" filter="fade">
                                      <p:cBhvr>
                                        <p:cTn id="35" dur="1000"/>
                                        <p:tgtEl>
                                          <p:spTgt spid="477187">
                                            <p:txEl>
                                              <p:pRg st="4" end="4"/>
                                            </p:txEl>
                                          </p:spTgt>
                                        </p:tgtEl>
                                      </p:cBhvr>
                                    </p:animEffect>
                                    <p:anim calcmode="lin" valueType="num">
                                      <p:cBhvr>
                                        <p:cTn id="36" dur="1000" fill="hold"/>
                                        <p:tgtEl>
                                          <p:spTgt spid="47718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771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77187">
                                            <p:txEl>
                                              <p:pRg st="5" end="5"/>
                                            </p:txEl>
                                          </p:spTgt>
                                        </p:tgtEl>
                                        <p:attrNameLst>
                                          <p:attrName>style.visibility</p:attrName>
                                        </p:attrNameLst>
                                      </p:cBhvr>
                                      <p:to>
                                        <p:strVal val="visible"/>
                                      </p:to>
                                    </p:set>
                                    <p:animEffect transition="in" filter="fade">
                                      <p:cBhvr>
                                        <p:cTn id="42" dur="1000"/>
                                        <p:tgtEl>
                                          <p:spTgt spid="477187">
                                            <p:txEl>
                                              <p:pRg st="5" end="5"/>
                                            </p:txEl>
                                          </p:spTgt>
                                        </p:tgtEl>
                                      </p:cBhvr>
                                    </p:animEffect>
                                    <p:anim calcmode="lin" valueType="num">
                                      <p:cBhvr>
                                        <p:cTn id="43" dur="1000" fill="hold"/>
                                        <p:tgtEl>
                                          <p:spTgt spid="47718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771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77187">
                                            <p:txEl>
                                              <p:pRg st="6" end="6"/>
                                            </p:txEl>
                                          </p:spTgt>
                                        </p:tgtEl>
                                        <p:attrNameLst>
                                          <p:attrName>style.visibility</p:attrName>
                                        </p:attrNameLst>
                                      </p:cBhvr>
                                      <p:to>
                                        <p:strVal val="visible"/>
                                      </p:to>
                                    </p:set>
                                    <p:animEffect transition="in" filter="fade">
                                      <p:cBhvr>
                                        <p:cTn id="49" dur="1000"/>
                                        <p:tgtEl>
                                          <p:spTgt spid="477187">
                                            <p:txEl>
                                              <p:pRg st="6" end="6"/>
                                            </p:txEl>
                                          </p:spTgt>
                                        </p:tgtEl>
                                      </p:cBhvr>
                                    </p:animEffect>
                                    <p:anim calcmode="lin" valueType="num">
                                      <p:cBhvr>
                                        <p:cTn id="50" dur="1000" fill="hold"/>
                                        <p:tgtEl>
                                          <p:spTgt spid="47718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7718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77187">
                                            <p:txEl>
                                              <p:pRg st="7" end="7"/>
                                            </p:txEl>
                                          </p:spTgt>
                                        </p:tgtEl>
                                        <p:attrNameLst>
                                          <p:attrName>style.visibility</p:attrName>
                                        </p:attrNameLst>
                                      </p:cBhvr>
                                      <p:to>
                                        <p:strVal val="visible"/>
                                      </p:to>
                                    </p:set>
                                    <p:animEffect transition="in" filter="fade">
                                      <p:cBhvr>
                                        <p:cTn id="56" dur="1000"/>
                                        <p:tgtEl>
                                          <p:spTgt spid="477187">
                                            <p:txEl>
                                              <p:pRg st="7" end="7"/>
                                            </p:txEl>
                                          </p:spTgt>
                                        </p:tgtEl>
                                      </p:cBhvr>
                                    </p:animEffect>
                                    <p:anim calcmode="lin" valueType="num">
                                      <p:cBhvr>
                                        <p:cTn id="57" dur="1000" fill="hold"/>
                                        <p:tgtEl>
                                          <p:spTgt spid="47718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7718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77187">
                                            <p:txEl>
                                              <p:pRg st="8" end="8"/>
                                            </p:txEl>
                                          </p:spTgt>
                                        </p:tgtEl>
                                        <p:attrNameLst>
                                          <p:attrName>style.visibility</p:attrName>
                                        </p:attrNameLst>
                                      </p:cBhvr>
                                      <p:to>
                                        <p:strVal val="visible"/>
                                      </p:to>
                                    </p:set>
                                    <p:animEffect transition="in" filter="fade">
                                      <p:cBhvr>
                                        <p:cTn id="63" dur="1000"/>
                                        <p:tgtEl>
                                          <p:spTgt spid="477187">
                                            <p:txEl>
                                              <p:pRg st="8" end="8"/>
                                            </p:txEl>
                                          </p:spTgt>
                                        </p:tgtEl>
                                      </p:cBhvr>
                                    </p:animEffect>
                                    <p:anim calcmode="lin" valueType="num">
                                      <p:cBhvr>
                                        <p:cTn id="64" dur="1000" fill="hold"/>
                                        <p:tgtEl>
                                          <p:spTgt spid="477187">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7718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77187">
                                            <p:txEl>
                                              <p:pRg st="9" end="9"/>
                                            </p:txEl>
                                          </p:spTgt>
                                        </p:tgtEl>
                                        <p:attrNameLst>
                                          <p:attrName>style.visibility</p:attrName>
                                        </p:attrNameLst>
                                      </p:cBhvr>
                                      <p:to>
                                        <p:strVal val="visible"/>
                                      </p:to>
                                    </p:set>
                                    <p:animEffect transition="in" filter="fade">
                                      <p:cBhvr>
                                        <p:cTn id="70" dur="1000"/>
                                        <p:tgtEl>
                                          <p:spTgt spid="477187">
                                            <p:txEl>
                                              <p:pRg st="9" end="9"/>
                                            </p:txEl>
                                          </p:spTgt>
                                        </p:tgtEl>
                                      </p:cBhvr>
                                    </p:animEffect>
                                    <p:anim calcmode="lin" valueType="num">
                                      <p:cBhvr>
                                        <p:cTn id="71" dur="1000" fill="hold"/>
                                        <p:tgtEl>
                                          <p:spTgt spid="477187">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47718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77187">
                                            <p:txEl>
                                              <p:pRg st="10" end="10"/>
                                            </p:txEl>
                                          </p:spTgt>
                                        </p:tgtEl>
                                        <p:attrNameLst>
                                          <p:attrName>style.visibility</p:attrName>
                                        </p:attrNameLst>
                                      </p:cBhvr>
                                      <p:to>
                                        <p:strVal val="visible"/>
                                      </p:to>
                                    </p:set>
                                    <p:animEffect transition="in" filter="fade">
                                      <p:cBhvr>
                                        <p:cTn id="77" dur="1000"/>
                                        <p:tgtEl>
                                          <p:spTgt spid="477187">
                                            <p:txEl>
                                              <p:pRg st="10" end="10"/>
                                            </p:txEl>
                                          </p:spTgt>
                                        </p:tgtEl>
                                      </p:cBhvr>
                                    </p:animEffect>
                                    <p:anim calcmode="lin" valueType="num">
                                      <p:cBhvr>
                                        <p:cTn id="78" dur="1000" fill="hold"/>
                                        <p:tgtEl>
                                          <p:spTgt spid="477187">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47718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45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2"/>
                </p:tgtEl>
              </p:cMediaNode>
            </p:audio>
          </p:childTnLst>
        </p:cTn>
      </p:par>
    </p:tnLst>
    <p:bldLst>
      <p:bldP spid="47718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8211" name="Rectangle 3">
            <a:extLst>
              <a:ext uri="{FF2B5EF4-FFF2-40B4-BE49-F238E27FC236}">
                <a16:creationId xmlns:a16="http://schemas.microsoft.com/office/drawing/2014/main" id="{BAA1DF4B-FE27-4071-A708-61C7B605C2A0}"/>
              </a:ext>
            </a:extLst>
          </p:cNvPr>
          <p:cNvSpPr>
            <a:spLocks noGrp="1"/>
          </p:cNvSpPr>
          <p:nvPr>
            <p:ph type="body" idx="1"/>
          </p:nvPr>
        </p:nvSpPr>
        <p:spPr>
          <a:xfrm>
            <a:off x="468313" y="260350"/>
            <a:ext cx="8229600" cy="4525963"/>
          </a:xfrm>
        </p:spPr>
        <p:txBody>
          <a:bodyPr/>
          <a:lstStyle/>
          <a:p>
            <a:pPr algn="r" rtl="1" eaLnBrk="1" hangingPunct="1"/>
            <a:r>
              <a:rPr lang="fa-IR" altLang="en-US" sz="3200"/>
              <a:t>تیم کنترل عفونت :</a:t>
            </a:r>
          </a:p>
          <a:p>
            <a:pPr algn="r" rtl="1" eaLnBrk="1" hangingPunct="1"/>
            <a:r>
              <a:rPr lang="fa-IR" altLang="en-US" sz="3200"/>
              <a:t>اعضاء :</a:t>
            </a:r>
          </a:p>
          <a:p>
            <a:pPr algn="r" rtl="1" eaLnBrk="1" hangingPunct="1"/>
            <a:r>
              <a:rPr lang="fa-IR" altLang="en-US" sz="3200"/>
              <a:t>پزشک کنترل عفونت </a:t>
            </a:r>
            <a:r>
              <a:rPr lang="en-US" altLang="en-US" sz="3200"/>
              <a:t>( ICD )</a:t>
            </a:r>
            <a:endParaRPr lang="fa-IR" altLang="en-US" sz="3200"/>
          </a:p>
          <a:p>
            <a:pPr algn="r" rtl="1" eaLnBrk="1" hangingPunct="1"/>
            <a:r>
              <a:rPr lang="fa-IR" altLang="en-US" sz="3200"/>
              <a:t>پرستار کنترل عفونت </a:t>
            </a:r>
            <a:r>
              <a:rPr lang="en-US" altLang="en-US" sz="3200"/>
              <a:t>( ICN )</a:t>
            </a:r>
            <a:endParaRPr lang="fa-IR" altLang="en-US" sz="3200"/>
          </a:p>
          <a:p>
            <a:pPr algn="r" rtl="1" eaLnBrk="1" hangingPunct="1"/>
            <a:r>
              <a:rPr lang="fa-IR" altLang="en-US" sz="3200"/>
              <a:t>میکروبیولوژیست بالینی یا متخصص علوم آزمایشگاهی</a:t>
            </a:r>
          </a:p>
          <a:p>
            <a:pPr algn="r" rtl="1" eaLnBrk="1" hangingPunct="1"/>
            <a:endParaRPr lang="en-US" altLang="en-US" sz="3200"/>
          </a:p>
          <a:p>
            <a:pPr algn="r" rtl="1" eaLnBrk="1" hangingPunct="1"/>
            <a:r>
              <a:rPr lang="fa-IR" altLang="en-US" sz="3200"/>
              <a:t>نقش تیم کنترل عفونت :</a:t>
            </a:r>
          </a:p>
          <a:p>
            <a:pPr algn="r" rtl="1" eaLnBrk="1" hangingPunct="1"/>
            <a:r>
              <a:rPr lang="fa-IR" altLang="en-US" sz="3200"/>
              <a:t>نقش تیم کنترل عفونت عبارت است از اطمینان حاصل کردن از اینکه برنامه های کنترل عفونت به نحو موثری طرح ریزی شده و نیز همکاری در جهت تکمیل و انجام آن برنامه ها و ارزیابی تاثیرات آن ها </a:t>
            </a:r>
            <a:endParaRPr lang="en-US" altLang="en-US" sz="3200"/>
          </a:p>
        </p:txBody>
      </p:sp>
      <p:pic>
        <p:nvPicPr>
          <p:cNvPr id="2" name="Recorded Sound">
            <a:hlinkClick r:id="" action="ppaction://media"/>
            <a:extLst>
              <a:ext uri="{FF2B5EF4-FFF2-40B4-BE49-F238E27FC236}">
                <a16:creationId xmlns:a16="http://schemas.microsoft.com/office/drawing/2014/main" id="{451140C6-D1DF-44C5-9880-5312641479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78211">
                                            <p:txEl>
                                              <p:pRg st="0" end="0"/>
                                            </p:txEl>
                                          </p:spTgt>
                                        </p:tgtEl>
                                        <p:attrNameLst>
                                          <p:attrName>style.visibility</p:attrName>
                                        </p:attrNameLst>
                                      </p:cBhvr>
                                      <p:to>
                                        <p:strVal val="visible"/>
                                      </p:to>
                                    </p:set>
                                    <p:anim calcmode="lin" valueType="num">
                                      <p:cBhvr>
                                        <p:cTn id="7" dur="1000" fill="hold"/>
                                        <p:tgtEl>
                                          <p:spTgt spid="4782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782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782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78211">
                                            <p:txEl>
                                              <p:pRg st="1" end="1"/>
                                            </p:txEl>
                                          </p:spTgt>
                                        </p:tgtEl>
                                        <p:attrNameLst>
                                          <p:attrName>style.visibility</p:attrName>
                                        </p:attrNameLst>
                                      </p:cBhvr>
                                      <p:to>
                                        <p:strVal val="visible"/>
                                      </p:to>
                                    </p:set>
                                    <p:anim calcmode="lin" valueType="num">
                                      <p:cBhvr>
                                        <p:cTn id="14" dur="1000" fill="hold"/>
                                        <p:tgtEl>
                                          <p:spTgt spid="478211">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47821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7821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78211">
                                            <p:txEl>
                                              <p:pRg st="2" end="2"/>
                                            </p:txEl>
                                          </p:spTgt>
                                        </p:tgtEl>
                                        <p:attrNameLst>
                                          <p:attrName>style.visibility</p:attrName>
                                        </p:attrNameLst>
                                      </p:cBhvr>
                                      <p:to>
                                        <p:strVal val="visible"/>
                                      </p:to>
                                    </p:set>
                                    <p:anim calcmode="lin" valueType="num">
                                      <p:cBhvr>
                                        <p:cTn id="21" dur="1000" fill="hold"/>
                                        <p:tgtEl>
                                          <p:spTgt spid="478211">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47821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7821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78211">
                                            <p:txEl>
                                              <p:pRg st="3" end="3"/>
                                            </p:txEl>
                                          </p:spTgt>
                                        </p:tgtEl>
                                        <p:attrNameLst>
                                          <p:attrName>style.visibility</p:attrName>
                                        </p:attrNameLst>
                                      </p:cBhvr>
                                      <p:to>
                                        <p:strVal val="visible"/>
                                      </p:to>
                                    </p:set>
                                    <p:anim calcmode="lin" valueType="num">
                                      <p:cBhvr>
                                        <p:cTn id="28" dur="1000" fill="hold"/>
                                        <p:tgtEl>
                                          <p:spTgt spid="478211">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478211">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7821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78211">
                                            <p:txEl>
                                              <p:pRg st="4" end="4"/>
                                            </p:txEl>
                                          </p:spTgt>
                                        </p:tgtEl>
                                        <p:attrNameLst>
                                          <p:attrName>style.visibility</p:attrName>
                                        </p:attrNameLst>
                                      </p:cBhvr>
                                      <p:to>
                                        <p:strVal val="visible"/>
                                      </p:to>
                                    </p:set>
                                    <p:anim calcmode="lin" valueType="num">
                                      <p:cBhvr>
                                        <p:cTn id="35" dur="1000" fill="hold"/>
                                        <p:tgtEl>
                                          <p:spTgt spid="478211">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478211">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78211">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478211">
                                            <p:txEl>
                                              <p:pRg st="6" end="6"/>
                                            </p:txEl>
                                          </p:spTgt>
                                        </p:tgtEl>
                                        <p:attrNameLst>
                                          <p:attrName>style.visibility</p:attrName>
                                        </p:attrNameLst>
                                      </p:cBhvr>
                                      <p:to>
                                        <p:strVal val="visible"/>
                                      </p:to>
                                    </p:set>
                                    <p:anim calcmode="lin" valueType="num">
                                      <p:cBhvr>
                                        <p:cTn id="42" dur="1000" fill="hold"/>
                                        <p:tgtEl>
                                          <p:spTgt spid="478211">
                                            <p:txEl>
                                              <p:pRg st="6" end="6"/>
                                            </p:txEl>
                                          </p:spTgt>
                                        </p:tgtEl>
                                        <p:attrNameLst>
                                          <p:attrName>ppt_w</p:attrName>
                                        </p:attrNameLst>
                                      </p:cBhvr>
                                      <p:tavLst>
                                        <p:tav tm="0">
                                          <p:val>
                                            <p:strVal val="#ppt_w+.3"/>
                                          </p:val>
                                        </p:tav>
                                        <p:tav tm="100000">
                                          <p:val>
                                            <p:strVal val="#ppt_w"/>
                                          </p:val>
                                        </p:tav>
                                      </p:tavLst>
                                    </p:anim>
                                    <p:anim calcmode="lin" valueType="num">
                                      <p:cBhvr>
                                        <p:cTn id="43" dur="1000" fill="hold"/>
                                        <p:tgtEl>
                                          <p:spTgt spid="478211">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478211">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78211">
                                            <p:txEl>
                                              <p:pRg st="7" end="7"/>
                                            </p:txEl>
                                          </p:spTgt>
                                        </p:tgtEl>
                                        <p:attrNameLst>
                                          <p:attrName>style.visibility</p:attrName>
                                        </p:attrNameLst>
                                      </p:cBhvr>
                                      <p:to>
                                        <p:strVal val="visible"/>
                                      </p:to>
                                    </p:set>
                                    <p:anim calcmode="lin" valueType="num">
                                      <p:cBhvr>
                                        <p:cTn id="49" dur="1000" fill="hold"/>
                                        <p:tgtEl>
                                          <p:spTgt spid="478211">
                                            <p:txEl>
                                              <p:pRg st="7" end="7"/>
                                            </p:txEl>
                                          </p:spTgt>
                                        </p:tgtEl>
                                        <p:attrNameLst>
                                          <p:attrName>ppt_w</p:attrName>
                                        </p:attrNameLst>
                                      </p:cBhvr>
                                      <p:tavLst>
                                        <p:tav tm="0">
                                          <p:val>
                                            <p:strVal val="#ppt_w+.3"/>
                                          </p:val>
                                        </p:tav>
                                        <p:tav tm="100000">
                                          <p:val>
                                            <p:strVal val="#ppt_w"/>
                                          </p:val>
                                        </p:tav>
                                      </p:tavLst>
                                    </p:anim>
                                    <p:anim calcmode="lin" valueType="num">
                                      <p:cBhvr>
                                        <p:cTn id="50" dur="1000" fill="hold"/>
                                        <p:tgtEl>
                                          <p:spTgt spid="478211">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478211">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32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4782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D0ECD4C3-D6E8-4EEA-B808-2DDAA38D41D5}"/>
              </a:ext>
            </a:extLst>
          </p:cNvPr>
          <p:cNvSpPr>
            <a:spLocks noGrp="1"/>
          </p:cNvSpPr>
          <p:nvPr>
            <p:ph type="title"/>
          </p:nvPr>
        </p:nvSpPr>
        <p:spPr>
          <a:xfrm>
            <a:off x="12700" y="-458788"/>
            <a:ext cx="8736013" cy="6500813"/>
          </a:xfrm>
        </p:spPr>
        <p:txBody>
          <a:bodyPr/>
          <a:lstStyle/>
          <a:p>
            <a:pPr algn="r" eaLnBrk="1" hangingPunct="1"/>
            <a:r>
              <a:rPr lang="fa-IR" altLang="en-US" sz="3600" b="1" dirty="0">
                <a:solidFill>
                  <a:srgbClr val="C00000"/>
                </a:solidFill>
              </a:rPr>
              <a:t>وظایف کمیته کنترل عفونت:</a:t>
            </a:r>
            <a:r>
              <a:rPr lang="fa-IR" altLang="en-US" sz="2800" dirty="0"/>
              <a:t/>
            </a:r>
            <a:br>
              <a:rPr lang="fa-IR" altLang="en-US" sz="2800" dirty="0"/>
            </a:br>
            <a:r>
              <a:rPr lang="fa-IR" altLang="en-US" sz="2800" dirty="0"/>
              <a:t/>
            </a:r>
            <a:br>
              <a:rPr lang="fa-IR" altLang="en-US" sz="2800" dirty="0"/>
            </a:br>
            <a:r>
              <a:rPr lang="fa-IR" altLang="en-US" sz="2800" dirty="0"/>
              <a:t> </a:t>
            </a:r>
            <a:r>
              <a:rPr lang="fa-IR" altLang="en-US" sz="3600" dirty="0">
                <a:solidFill>
                  <a:srgbClr val="7FEDED"/>
                </a:solidFill>
              </a:rPr>
              <a:t>•</a:t>
            </a:r>
            <a:r>
              <a:rPr lang="fa-IR" altLang="en-US" sz="2800" dirty="0"/>
              <a:t> برقراري نظام مراقبت عفونت بيمارستان</a:t>
            </a:r>
            <a:r>
              <a:rPr lang="en-US" altLang="en-US" sz="2800" dirty="0"/>
              <a:t> </a:t>
            </a:r>
            <a:r>
              <a:rPr lang="fa-IR" altLang="en-US" sz="2800" dirty="0"/>
              <a:t/>
            </a:r>
            <a:br>
              <a:rPr lang="fa-IR" altLang="en-US" sz="2800" dirty="0"/>
            </a:br>
            <a:r>
              <a:rPr lang="fa-IR" altLang="en-US" sz="2800" dirty="0"/>
              <a:t> </a:t>
            </a:r>
            <a:r>
              <a:rPr lang="fa-IR" altLang="en-US" sz="3600" dirty="0">
                <a:solidFill>
                  <a:srgbClr val="7FEDED"/>
                </a:solidFill>
              </a:rPr>
              <a:t>•</a:t>
            </a:r>
            <a:r>
              <a:rPr lang="fa-IR" altLang="en-US" sz="2800" dirty="0"/>
              <a:t> تدوين برنامه هاي آموزشي در جهت كنترل عفونت</a:t>
            </a:r>
            <a:br>
              <a:rPr lang="fa-IR" altLang="en-US" sz="2800" dirty="0"/>
            </a:br>
            <a:r>
              <a:rPr lang="fa-IR" altLang="en-US" sz="2800" dirty="0"/>
              <a:t> </a:t>
            </a:r>
            <a:r>
              <a:rPr lang="fa-IR" altLang="en-US" sz="3600" dirty="0">
                <a:solidFill>
                  <a:srgbClr val="7FEDED"/>
                </a:solidFill>
              </a:rPr>
              <a:t>•</a:t>
            </a:r>
            <a:r>
              <a:rPr lang="fa-IR" altLang="en-US" sz="2800" dirty="0"/>
              <a:t> حفظ سلامت كاركنان</a:t>
            </a:r>
            <a:br>
              <a:rPr lang="fa-IR" altLang="en-US" sz="2800" dirty="0"/>
            </a:br>
            <a:r>
              <a:rPr lang="fa-IR" altLang="en-US" sz="2800" dirty="0">
                <a:solidFill>
                  <a:srgbClr val="7FEDED"/>
                </a:solidFill>
              </a:rPr>
              <a:t> </a:t>
            </a:r>
            <a:r>
              <a:rPr lang="fa-IR" altLang="en-US" sz="3600" dirty="0">
                <a:solidFill>
                  <a:srgbClr val="7FEDED"/>
                </a:solidFill>
              </a:rPr>
              <a:t>•</a:t>
            </a:r>
            <a:r>
              <a:rPr lang="fa-IR" altLang="en-US" sz="2800" dirty="0">
                <a:solidFill>
                  <a:srgbClr val="7FEDED"/>
                </a:solidFill>
              </a:rPr>
              <a:t> </a:t>
            </a:r>
            <a:r>
              <a:rPr lang="fa-IR" altLang="en-US" sz="2800" dirty="0"/>
              <a:t>برنامه ريزي و تعيين خط مشي در رابطه با كنترل عفونت مانند استفاده از آنتي بيوتيك ها و مواد جديد گندزدا و دفع پسماند</a:t>
            </a:r>
            <a:br>
              <a:rPr lang="fa-IR" altLang="en-US" sz="2800" dirty="0"/>
            </a:br>
            <a:r>
              <a:rPr lang="fa-IR" altLang="en-US" sz="2800" dirty="0"/>
              <a:t> </a:t>
            </a:r>
            <a:r>
              <a:rPr lang="fa-IR" altLang="en-US" sz="3600" dirty="0">
                <a:solidFill>
                  <a:srgbClr val="7FEDED"/>
                </a:solidFill>
              </a:rPr>
              <a:t>•</a:t>
            </a:r>
            <a:r>
              <a:rPr lang="fa-IR" altLang="en-US" sz="2800" dirty="0"/>
              <a:t> ارزيابي و نظارت بر اجراي مقررات وضع شده توسط كميته</a:t>
            </a:r>
          </a:p>
        </p:txBody>
      </p:sp>
      <p:pic>
        <p:nvPicPr>
          <p:cNvPr id="3" name="Recorded Sound">
            <a:hlinkClick r:id="" action="ppaction://media"/>
            <a:extLst>
              <a:ext uri="{FF2B5EF4-FFF2-40B4-BE49-F238E27FC236}">
                <a16:creationId xmlns:a16="http://schemas.microsoft.com/office/drawing/2014/main" id="{87766A42-F846-4D87-A5A6-05AFE72811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76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035C4FF3-1313-4AD1-8A2C-355ED8DEDDE3}"/>
              </a:ext>
            </a:extLst>
          </p:cNvPr>
          <p:cNvSpPr>
            <a:spLocks noGrp="1"/>
          </p:cNvSpPr>
          <p:nvPr>
            <p:ph type="title"/>
          </p:nvPr>
        </p:nvSpPr>
        <p:spPr>
          <a:xfrm>
            <a:off x="1042988" y="0"/>
            <a:ext cx="7632700" cy="6858000"/>
          </a:xfrm>
        </p:spPr>
        <p:txBody>
          <a:bodyPr/>
          <a:lstStyle/>
          <a:p>
            <a:pPr algn="r" rtl="1" eaLnBrk="1" hangingPunct="1"/>
            <a:r>
              <a:rPr lang="fa-IR" altLang="en-US" sz="3200"/>
              <a:t>يكي از وظايف كميته هاي كنترل عفونت، محافظت از كاركنان در مقابل عفونت هاي بيمارستاني و نيز در مقابل مواجهه شغلي بويژه با خون و مواد بالقوه آلوده مي باشد . </a:t>
            </a:r>
            <a:br>
              <a:rPr lang="fa-IR" altLang="en-US" sz="3200"/>
            </a:br>
            <a:r>
              <a:rPr lang="fa-IR" altLang="en-US" sz="3200"/>
              <a:t/>
            </a:r>
            <a:br>
              <a:rPr lang="fa-IR" altLang="en-US" sz="3200"/>
            </a:br>
            <a:r>
              <a:rPr lang="fa-IR" altLang="en-US" sz="3200"/>
              <a:t>بدين لحاظ واكسيناسيون كاركنان، رعايت احتياط هاي عمومي (استاندارد) و ساير قوانين مربوط به ايزولاسيون يا جداسازي بيماران و نيزشستن دست ها توسط كاركنان شاغل در بيمارستان، به كاهش موارد مواجهه و ابتلا به بيماري ها و در نتيجه كاهش عفونت هاي بيمارستاني و عواقب حاصله منجر مي گردد.</a:t>
            </a:r>
          </a:p>
        </p:txBody>
      </p:sp>
      <p:pic>
        <p:nvPicPr>
          <p:cNvPr id="2" name="Recorded Sound">
            <a:hlinkClick r:id="" action="ppaction://media"/>
            <a:extLst>
              <a:ext uri="{FF2B5EF4-FFF2-40B4-BE49-F238E27FC236}">
                <a16:creationId xmlns:a16="http://schemas.microsoft.com/office/drawing/2014/main" id="{317A9C70-42D7-4C86-B2BE-F510D79761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CE36A8A6-DF48-4FA9-8A60-81E465EF24E1}"/>
              </a:ext>
            </a:extLst>
          </p:cNvPr>
          <p:cNvSpPr>
            <a:spLocks noGrp="1"/>
          </p:cNvSpPr>
          <p:nvPr>
            <p:ph type="title"/>
          </p:nvPr>
        </p:nvSpPr>
        <p:spPr>
          <a:xfrm>
            <a:off x="323850" y="765175"/>
            <a:ext cx="8424863" cy="4949825"/>
          </a:xfrm>
        </p:spPr>
        <p:txBody>
          <a:bodyPr/>
          <a:lstStyle/>
          <a:p>
            <a:pPr algn="r" rtl="1" eaLnBrk="1" hangingPunct="1"/>
            <a:r>
              <a:rPr lang="fa-IR" altLang="en-US" sz="3200" b="1">
                <a:solidFill>
                  <a:srgbClr val="FF0000"/>
                </a:solidFill>
                <a:latin typeface="Times New Roman" panose="02020603050405020304" pitchFamily="18" charset="0"/>
              </a:rPr>
              <a:t>                 نقش پرستار در کنترل عفونتھای بیمارستانی</a:t>
            </a:r>
            <a:r>
              <a:rPr lang="fa-IR" altLang="en-US" sz="2800" b="1">
                <a:latin typeface="Times New Roman" panose="02020603050405020304" pitchFamily="18" charset="0"/>
              </a:rPr>
              <a:t/>
            </a:r>
            <a:br>
              <a:rPr lang="fa-IR" altLang="en-US" sz="2800" b="1">
                <a:latin typeface="Times New Roman" panose="02020603050405020304" pitchFamily="18" charset="0"/>
              </a:rPr>
            </a:br>
            <a:r>
              <a:rPr lang="fa-IR" altLang="en-US" sz="2800" b="1">
                <a:latin typeface="Times New Roman" panose="02020603050405020304" pitchFamily="18" charset="0"/>
              </a:rPr>
              <a:t/>
            </a:r>
            <a:br>
              <a:rPr lang="fa-IR" altLang="en-US" sz="2800" b="1">
                <a:latin typeface="Times New Roman" panose="02020603050405020304" pitchFamily="18" charset="0"/>
              </a:rPr>
            </a:br>
            <a:r>
              <a:rPr lang="fa-IR" altLang="en-US" sz="2800" b="1">
                <a:latin typeface="Times New Roman" panose="02020603050405020304" pitchFamily="18" charset="0"/>
              </a:rPr>
              <a:t>        از آنجا که سازمان بھداشت جھانی، این عفونتھا را ناشی از مراقبتھای بھداشتی می خواند، پس می توان به نقش پررنگ پرستاران بعنوان یکی از عوامل مھم وتاثیرگذار در سیستم بھداشتی در جھت پیشگیری وکنترل این عفونتھا اذعان نمود</a:t>
            </a:r>
            <a:r>
              <a:rPr lang="fa-IR" altLang="en-US" sz="3600" b="1"/>
              <a:t>.</a:t>
            </a:r>
            <a:br>
              <a:rPr lang="fa-IR" altLang="en-US" sz="3600" b="1"/>
            </a:br>
            <a:r>
              <a:rPr lang="en-US" altLang="en-US" sz="3600" b="1"/>
              <a:t> </a:t>
            </a:r>
            <a:r>
              <a:rPr lang="en-US" altLang="en-US" sz="4000" b="1">
                <a:solidFill>
                  <a:srgbClr val="C00000"/>
                </a:solidFill>
              </a:rPr>
              <a:t>Health care-associated infection            </a:t>
            </a:r>
            <a:endParaRPr lang="fa-IR" altLang="en-US" sz="4000" i="1">
              <a:solidFill>
                <a:srgbClr val="C00000"/>
              </a:solidFill>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D100255B-D321-40A9-B54F-22ADFA841E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diamond(in)">
                                      <p:cBhvr>
                                        <p:cTn id="7" dur="20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17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F7CF60E-80ED-4804-BD0B-1BD39CFE3D48}"/>
              </a:ext>
            </a:extLst>
          </p:cNvPr>
          <p:cNvSpPr>
            <a:spLocks noGrp="1"/>
          </p:cNvSpPr>
          <p:nvPr>
            <p:ph type="title"/>
          </p:nvPr>
        </p:nvSpPr>
        <p:spPr>
          <a:xfrm>
            <a:off x="250825" y="0"/>
            <a:ext cx="8605838" cy="6858000"/>
          </a:xfrm>
        </p:spPr>
        <p:txBody>
          <a:bodyPr/>
          <a:lstStyle/>
          <a:p>
            <a:pPr algn="r" rtl="1" eaLnBrk="1" hangingPunct="1"/>
            <a:r>
              <a:rPr lang="fa-IR" altLang="en-US" sz="3100" dirty="0">
                <a:solidFill>
                  <a:srgbClr val="FF0000"/>
                </a:solidFill>
                <a:latin typeface="Times New Roman" panose="02020603050405020304" pitchFamily="18" charset="0"/>
              </a:rPr>
              <a:t>●</a:t>
            </a:r>
            <a:r>
              <a:rPr lang="fa-IR" altLang="en-US" sz="3100" dirty="0">
                <a:latin typeface="Times New Roman" panose="02020603050405020304" pitchFamily="18" charset="0"/>
              </a:rPr>
              <a:t> تاریخچه کنترل عفونت در دنیا بسیار قدیمی است</a:t>
            </a:r>
            <a:br>
              <a:rPr lang="fa-IR" altLang="en-US" sz="3100" dirty="0">
                <a:latin typeface="Times New Roman" panose="02020603050405020304" pitchFamily="18" charset="0"/>
              </a:rPr>
            </a:br>
            <a:r>
              <a:rPr lang="en-US" altLang="en-US" sz="3100" dirty="0">
                <a:latin typeface="Times New Roman" panose="02020603050405020304" pitchFamily="18" charset="0"/>
                <a:cs typeface="Times New Roman" panose="02020603050405020304" pitchFamily="18" charset="0"/>
              </a:rPr>
              <a:t/>
            </a:r>
            <a:br>
              <a:rPr lang="en-US" altLang="en-US" sz="3100" dirty="0">
                <a:latin typeface="Times New Roman" panose="02020603050405020304" pitchFamily="18" charset="0"/>
                <a:cs typeface="Times New Roman" panose="02020603050405020304" pitchFamily="18" charset="0"/>
              </a:rPr>
            </a:br>
            <a:r>
              <a:rPr lang="fa-IR" altLang="en-US" sz="3100" dirty="0">
                <a:solidFill>
                  <a:srgbClr val="FF0000"/>
                </a:solidFill>
                <a:latin typeface="Times New Roman" panose="02020603050405020304" pitchFamily="18" charset="0"/>
              </a:rPr>
              <a:t>●</a:t>
            </a:r>
            <a:r>
              <a:rPr lang="fa-IR" altLang="en-US" sz="3100" dirty="0">
                <a:latin typeface="Times New Roman" panose="02020603050405020304" pitchFamily="18" charset="0"/>
              </a:rPr>
              <a:t> برنامه های کنترل عفونت بیمارستان به صورت یک برنامه منسجم   از اواخر دهه </a:t>
            </a:r>
            <a:r>
              <a:rPr lang="en-US" altLang="en-US" sz="3100" dirty="0">
                <a:latin typeface="Times New Roman" panose="02020603050405020304" pitchFamily="18" charset="0"/>
                <a:cs typeface="Times New Roman" panose="02020603050405020304" pitchFamily="18" charset="0"/>
              </a:rPr>
              <a:t>1950</a:t>
            </a:r>
            <a:r>
              <a:rPr lang="fa-IR" altLang="en-US" sz="3100" dirty="0">
                <a:latin typeface="Times New Roman" panose="02020603050405020304" pitchFamily="18" charset="0"/>
              </a:rPr>
              <a:t> درآمریکا وعمدتا جهت کنترل عفونتهای استافیلوکوکی صورت گرفت.</a:t>
            </a:r>
            <a:br>
              <a:rPr lang="fa-IR" altLang="en-US" sz="3100" dirty="0">
                <a:latin typeface="Times New Roman" panose="02020603050405020304" pitchFamily="18" charset="0"/>
              </a:rPr>
            </a:br>
            <a:r>
              <a:rPr lang="fa-IR" altLang="en-US" sz="3100" dirty="0">
                <a:latin typeface="Times New Roman" panose="02020603050405020304" pitchFamily="18" charset="0"/>
              </a:rPr>
              <a:t/>
            </a:r>
            <a:br>
              <a:rPr lang="fa-IR" altLang="en-US" sz="3100" dirty="0">
                <a:latin typeface="Times New Roman" panose="02020603050405020304" pitchFamily="18" charset="0"/>
              </a:rPr>
            </a:br>
            <a:r>
              <a:rPr lang="fa-IR" altLang="en-US" sz="3100" dirty="0">
                <a:solidFill>
                  <a:srgbClr val="FF0000"/>
                </a:solidFill>
                <a:latin typeface="Times New Roman" panose="02020603050405020304" pitchFamily="18" charset="0"/>
              </a:rPr>
              <a:t>●</a:t>
            </a:r>
            <a:r>
              <a:rPr lang="fa-IR" altLang="en-US" sz="3100" dirty="0">
                <a:latin typeface="Times New Roman" panose="02020603050405020304" pitchFamily="18" charset="0"/>
              </a:rPr>
              <a:t> عفونتهای بیمارستانی همواره یکی از مشکلات عمده بهداشتی و درمانی بوده و با افزایش مدت اقامت بیمار در بیمارستان موجب افزایش ابتلا و مرگ ومیر از این عفونتها</a:t>
            </a:r>
            <a:endParaRPr lang="fa-IR" altLang="en-US" dirty="0"/>
          </a:p>
        </p:txBody>
      </p:sp>
      <p:pic>
        <p:nvPicPr>
          <p:cNvPr id="2" name="Recorded Sound">
            <a:hlinkClick r:id="" action="ppaction://media"/>
            <a:extLst>
              <a:ext uri="{FF2B5EF4-FFF2-40B4-BE49-F238E27FC236}">
                <a16:creationId xmlns:a16="http://schemas.microsoft.com/office/drawing/2014/main" id="{1C09DF45-811C-4726-87B3-AA252FA1A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1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D7AB025-CFDF-40E1-9B76-26ECCA7E51AD}"/>
              </a:ext>
            </a:extLst>
          </p:cNvPr>
          <p:cNvSpPr>
            <a:spLocks noGrp="1"/>
          </p:cNvSpPr>
          <p:nvPr>
            <p:ph type="title"/>
          </p:nvPr>
        </p:nvSpPr>
        <p:spPr>
          <a:xfrm>
            <a:off x="468313" y="0"/>
            <a:ext cx="8675687" cy="6858000"/>
          </a:xfrm>
        </p:spPr>
        <p:txBody>
          <a:bodyPr/>
          <a:lstStyle/>
          <a:p>
            <a:pPr marL="742950" indent="-742950" algn="r" eaLnBrk="1" hangingPunct="1"/>
            <a:r>
              <a:rPr lang="fa-IR" altLang="en-US" sz="2000">
                <a:latin typeface="Arial" panose="020B0604020202020204" pitchFamily="34" charset="0"/>
              </a:rPr>
              <a:t>	</a:t>
            </a:r>
            <a:r>
              <a:rPr lang="fa-IR" altLang="en-US" sz="2000" i="1">
                <a:latin typeface="Arial" panose="020B0604020202020204" pitchFamily="34" charset="0"/>
              </a:rPr>
              <a:t> </a:t>
            </a:r>
            <a:r>
              <a:rPr lang="fa-IR" altLang="en-US" sz="2400">
                <a:latin typeface="Arial" panose="020B0604020202020204" pitchFamily="34" charset="0"/>
              </a:rPr>
              <a:t/>
            </a:r>
            <a:br>
              <a:rPr lang="fa-IR" altLang="en-US" sz="2400">
                <a:latin typeface="Arial" panose="020B0604020202020204" pitchFamily="34" charset="0"/>
              </a:rPr>
            </a:br>
            <a:r>
              <a:rPr lang="fa-IR" altLang="en-US" sz="2400">
                <a:latin typeface="Arial" panose="020B0604020202020204" pitchFamily="34" charset="0"/>
              </a:rPr>
              <a:t>																							</a:t>
            </a:r>
            <a:r>
              <a:rPr lang="fa-IR" altLang="en-US" sz="2000">
                <a:latin typeface="Arial" panose="020B0604020202020204" pitchFamily="34" charset="0"/>
              </a:rPr>
              <a:t>																																	</a:t>
            </a:r>
          </a:p>
        </p:txBody>
      </p:sp>
      <p:sp>
        <p:nvSpPr>
          <p:cNvPr id="8195" name="Rectangle 2">
            <a:extLst>
              <a:ext uri="{FF2B5EF4-FFF2-40B4-BE49-F238E27FC236}">
                <a16:creationId xmlns:a16="http://schemas.microsoft.com/office/drawing/2014/main" id="{706F04CB-9556-4C38-9325-944865DC4ACB}"/>
              </a:ext>
            </a:extLst>
          </p:cNvPr>
          <p:cNvSpPr>
            <a:spLocks noChangeArrowheads="1"/>
          </p:cNvSpPr>
          <p:nvPr/>
        </p:nvSpPr>
        <p:spPr bwMode="auto">
          <a:xfrm>
            <a:off x="0" y="0"/>
            <a:ext cx="85328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1" hangingPunct="1"/>
            <a:endParaRPr lang="fa-IR" altLang="en-US" sz="2800" b="1" dirty="0">
              <a:latin typeface="Times New Roman" panose="02020603050405020304" pitchFamily="18" charset="0"/>
              <a:cs typeface="Times New Roman" panose="02020603050405020304" pitchFamily="18" charset="0"/>
            </a:endParaRPr>
          </a:p>
          <a:p>
            <a:pPr algn="r" eaLnBrk="1" hangingPunct="1"/>
            <a:r>
              <a:rPr lang="fa-IR" altLang="en-US" sz="2800" b="1" dirty="0">
                <a:latin typeface="Times New Roman" panose="02020603050405020304" pitchFamily="18" charset="0"/>
                <a:cs typeface="Times New Roman" panose="02020603050405020304" pitchFamily="18" charset="0"/>
              </a:rPr>
              <a:t>                        </a:t>
            </a:r>
          </a:p>
          <a:p>
            <a:pPr algn="ctr" eaLnBrk="1" hangingPunct="1"/>
            <a:r>
              <a:rPr lang="fa-IR" altLang="en-US" sz="4800" b="1" dirty="0">
                <a:solidFill>
                  <a:srgbClr val="FF0000"/>
                </a:solidFill>
                <a:latin typeface="Times New Roman" panose="02020603050405020304" pitchFamily="18" charset="0"/>
                <a:cs typeface="Times New Roman" panose="02020603050405020304" pitchFamily="18" charset="0"/>
              </a:rPr>
              <a:t> اهميت عفونت بيمارستاني</a:t>
            </a:r>
          </a:p>
          <a:p>
            <a:pPr algn="r" eaLnBrk="1" hangingPunct="1"/>
            <a:endParaRPr lang="fa-IR" altLang="en-US" sz="2800" b="1" dirty="0">
              <a:latin typeface="Times New Roman" panose="02020603050405020304" pitchFamily="18" charset="0"/>
              <a:cs typeface="Times New Roman" panose="02020603050405020304" pitchFamily="18" charset="0"/>
            </a:endParaRPr>
          </a:p>
          <a:p>
            <a:pPr algn="r" eaLnBrk="1" hangingPunct="1"/>
            <a:r>
              <a:rPr lang="fa-IR" altLang="en-US" sz="3600" b="1" dirty="0">
                <a:solidFill>
                  <a:schemeClr val="tx2"/>
                </a:solidFill>
                <a:latin typeface="Times New Roman" panose="02020603050405020304" pitchFamily="18" charset="0"/>
                <a:cs typeface="Times New Roman" panose="02020603050405020304" pitchFamily="18" charset="0"/>
              </a:rPr>
              <a:t>عفونت هاي بيمارستاني از چند جنبه حائز اهميت مي باشند :</a:t>
            </a:r>
          </a:p>
          <a:p>
            <a:pPr algn="r" eaLnBrk="1" hangingPunct="1"/>
            <a:r>
              <a:rPr lang="fa-IR" altLang="en-US" sz="3600" b="1" dirty="0">
                <a:solidFill>
                  <a:srgbClr val="FF0000"/>
                </a:solidFill>
                <a:latin typeface="Times New Roman" panose="02020603050405020304" pitchFamily="18" charset="0"/>
                <a:cs typeface="Times New Roman" panose="02020603050405020304" pitchFamily="18" charset="0"/>
              </a:rPr>
              <a:t>•</a:t>
            </a:r>
            <a:r>
              <a:rPr lang="fa-IR" altLang="en-US" sz="3600" b="1" dirty="0">
                <a:latin typeface="Times New Roman" panose="02020603050405020304" pitchFamily="18" charset="0"/>
                <a:cs typeface="Times New Roman" panose="02020603050405020304" pitchFamily="18" charset="0"/>
              </a:rPr>
              <a:t> افزایش مرگ و مير </a:t>
            </a:r>
          </a:p>
          <a:p>
            <a:pPr algn="r" eaLnBrk="1" hangingPunct="1"/>
            <a:r>
              <a:rPr lang="fa-IR" altLang="en-US" sz="3600" b="1" dirty="0">
                <a:solidFill>
                  <a:srgbClr val="FF0000"/>
                </a:solidFill>
                <a:latin typeface="Times New Roman" panose="02020603050405020304" pitchFamily="18" charset="0"/>
                <a:cs typeface="Times New Roman" panose="02020603050405020304" pitchFamily="18" charset="0"/>
              </a:rPr>
              <a:t>•</a:t>
            </a:r>
            <a:r>
              <a:rPr lang="fa-IR" altLang="en-US" sz="3600" b="1" dirty="0">
                <a:latin typeface="Times New Roman" panose="02020603050405020304" pitchFamily="18" charset="0"/>
                <a:cs typeface="Times New Roman" panose="02020603050405020304" pitchFamily="18" charset="0"/>
              </a:rPr>
              <a:t> افزايش طول مدت بستري بيماران </a:t>
            </a:r>
          </a:p>
          <a:p>
            <a:pPr algn="r" eaLnBrk="1" hangingPunct="1"/>
            <a:r>
              <a:rPr lang="fa-IR" altLang="en-US" sz="3600" b="1" dirty="0">
                <a:solidFill>
                  <a:srgbClr val="FF0000"/>
                </a:solidFill>
                <a:latin typeface="Times New Roman" panose="02020603050405020304" pitchFamily="18" charset="0"/>
                <a:cs typeface="Times New Roman" panose="02020603050405020304" pitchFamily="18" charset="0"/>
              </a:rPr>
              <a:t>• </a:t>
            </a:r>
            <a:r>
              <a:rPr lang="fa-IR" altLang="en-US" sz="3600" b="1" dirty="0">
                <a:latin typeface="Times New Roman" panose="02020603050405020304" pitchFamily="18" charset="0"/>
                <a:cs typeface="Times New Roman" panose="02020603050405020304" pitchFamily="18" charset="0"/>
              </a:rPr>
              <a:t>افزايش هزينه هاي ناشي از طولاني شدن اقامت بيماران، اقدامات تشخيصي ودرماني</a:t>
            </a:r>
          </a:p>
        </p:txBody>
      </p:sp>
      <p:pic>
        <p:nvPicPr>
          <p:cNvPr id="2" name="Recorded Sound">
            <a:hlinkClick r:id="" action="ppaction://media"/>
            <a:extLst>
              <a:ext uri="{FF2B5EF4-FFF2-40B4-BE49-F238E27FC236}">
                <a16:creationId xmlns:a16="http://schemas.microsoft.com/office/drawing/2014/main" id="{18995960-1D39-4652-AD32-6B5BD1FD84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 calcmode="lin" valueType="num">
                                      <p:cBhvr additive="base">
                                        <p:cTn id="7" dur="20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 calcmode="lin" valueType="num">
                                      <p:cBhvr additive="base">
                                        <p:cTn id="13" dur="20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anim calcmode="lin" valueType="num">
                                      <p:cBhvr additive="base">
                                        <p:cTn id="19" dur="20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5" end="5"/>
                                            </p:txEl>
                                          </p:spTgt>
                                        </p:tgtEl>
                                        <p:attrNameLst>
                                          <p:attrName>style.visibility</p:attrName>
                                        </p:attrNameLst>
                                      </p:cBhvr>
                                      <p:to>
                                        <p:strVal val="visible"/>
                                      </p:to>
                                    </p:set>
                                    <p:anim calcmode="lin" valueType="num">
                                      <p:cBhvr additive="base">
                                        <p:cTn id="25" dur="20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anim calcmode="lin" valueType="num">
                                      <p:cBhvr additive="base">
                                        <p:cTn id="31" dur="20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5">
                                            <p:txEl>
                                              <p:pRg st="7" end="7"/>
                                            </p:txEl>
                                          </p:spTgt>
                                        </p:tgtEl>
                                        <p:attrNameLst>
                                          <p:attrName>style.visibility</p:attrName>
                                        </p:attrNameLst>
                                      </p:cBhvr>
                                      <p:to>
                                        <p:strVal val="visible"/>
                                      </p:to>
                                    </p:set>
                                    <p:anim calcmode="lin" valueType="num">
                                      <p:cBhvr additive="base">
                                        <p:cTn id="37" dur="20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4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819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a:extLst>
              <a:ext uri="{FF2B5EF4-FFF2-40B4-BE49-F238E27FC236}">
                <a16:creationId xmlns:a16="http://schemas.microsoft.com/office/drawing/2014/main" id="{76186B21-36AF-4A3C-AA64-27BBDF25AAAA}"/>
              </a:ext>
            </a:extLst>
          </p:cNvPr>
          <p:cNvSpPr>
            <a:spLocks noGrp="1"/>
          </p:cNvSpPr>
          <p:nvPr>
            <p:ph idx="1"/>
          </p:nvPr>
        </p:nvSpPr>
        <p:spPr>
          <a:xfrm>
            <a:off x="0" y="481012"/>
            <a:ext cx="9144000" cy="6376988"/>
          </a:xfrm>
        </p:spPr>
        <p:txBody>
          <a:bodyPr/>
          <a:lstStyle/>
          <a:p>
            <a:pPr eaLnBrk="1" hangingPunct="1">
              <a:buFont typeface="Wingdings" panose="05000000000000000000" pitchFamily="2" charset="2"/>
              <a:buNone/>
            </a:pPr>
            <a:endParaRPr lang="fa-IR" altLang="en-US" b="1" dirty="0"/>
          </a:p>
        </p:txBody>
      </p:sp>
      <p:sp>
        <p:nvSpPr>
          <p:cNvPr id="31748" name="Line 45">
            <a:extLst>
              <a:ext uri="{FF2B5EF4-FFF2-40B4-BE49-F238E27FC236}">
                <a16:creationId xmlns:a16="http://schemas.microsoft.com/office/drawing/2014/main" id="{7BA74056-98ED-4720-96EF-F90CF26A32D6}"/>
              </a:ext>
            </a:extLst>
          </p:cNvPr>
          <p:cNvSpPr>
            <a:spLocks noChangeShapeType="1"/>
          </p:cNvSpPr>
          <p:nvPr/>
        </p:nvSpPr>
        <p:spPr bwMode="auto">
          <a:xfrm>
            <a:off x="4457700" y="927100"/>
            <a:ext cx="0" cy="3314700"/>
          </a:xfrm>
          <a:prstGeom prst="line">
            <a:avLst/>
          </a:prstGeom>
          <a:noFill/>
          <a:ln w="762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Line 44">
            <a:extLst>
              <a:ext uri="{FF2B5EF4-FFF2-40B4-BE49-F238E27FC236}">
                <a16:creationId xmlns:a16="http://schemas.microsoft.com/office/drawing/2014/main" id="{CE5FBB97-CA77-4A43-9567-7B89410FD62B}"/>
              </a:ext>
            </a:extLst>
          </p:cNvPr>
          <p:cNvSpPr>
            <a:spLocks noChangeShapeType="1"/>
          </p:cNvSpPr>
          <p:nvPr/>
        </p:nvSpPr>
        <p:spPr bwMode="auto">
          <a:xfrm flipH="1" flipV="1">
            <a:off x="0" y="2924175"/>
            <a:ext cx="9144000" cy="444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0" name="Line 43">
            <a:extLst>
              <a:ext uri="{FF2B5EF4-FFF2-40B4-BE49-F238E27FC236}">
                <a16:creationId xmlns:a16="http://schemas.microsoft.com/office/drawing/2014/main" id="{61CCE4FC-B7FE-44A6-8C09-55C5A7344817}"/>
              </a:ext>
            </a:extLst>
          </p:cNvPr>
          <p:cNvSpPr>
            <a:spLocks noChangeShapeType="1"/>
          </p:cNvSpPr>
          <p:nvPr/>
        </p:nvSpPr>
        <p:spPr bwMode="auto">
          <a:xfrm flipH="1">
            <a:off x="0" y="5445125"/>
            <a:ext cx="9144000" cy="714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1" name="Oval 42">
            <a:extLst>
              <a:ext uri="{FF2B5EF4-FFF2-40B4-BE49-F238E27FC236}">
                <a16:creationId xmlns:a16="http://schemas.microsoft.com/office/drawing/2014/main" id="{4EE7B4AB-5D02-4F5D-BD7E-72F6C05D90E7}"/>
              </a:ext>
            </a:extLst>
          </p:cNvPr>
          <p:cNvSpPr>
            <a:spLocks noChangeArrowheads="1"/>
          </p:cNvSpPr>
          <p:nvPr/>
        </p:nvSpPr>
        <p:spPr bwMode="auto">
          <a:xfrm>
            <a:off x="2051050" y="5661025"/>
            <a:ext cx="4537075" cy="715963"/>
          </a:xfrm>
          <a:prstGeom prst="ellipse">
            <a:avLst/>
          </a:prstGeom>
          <a:solidFill>
            <a:srgbClr val="FFFFFF"/>
          </a:solidFill>
          <a:ln w="28575">
            <a:solidFill>
              <a:srgbClr val="000000"/>
            </a:solidFill>
            <a:round/>
            <a:headEnd/>
            <a:tailEnd/>
          </a:ln>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en-US" b="1">
                <a:solidFill>
                  <a:srgbClr val="000000"/>
                </a:solidFill>
                <a:ea typeface="Times New Roman" panose="02020603050405020304" pitchFamily="18" charset="0"/>
                <a:cs typeface="B Roya" pitchFamily="2" charset="0"/>
              </a:rPr>
              <a:t>تماس بيمار با دستهاي آلوده ،اشياء</a:t>
            </a:r>
            <a:r>
              <a:rPr lang="fa-IR" altLang="en-US" b="1">
                <a:solidFill>
                  <a:srgbClr val="000000"/>
                </a:solidFill>
                <a:ea typeface="Times New Roman" panose="02020603050405020304" pitchFamily="18" charset="0"/>
                <a:cs typeface="Tahoma" panose="020B0604030504040204" pitchFamily="34" charset="0"/>
              </a:rPr>
              <a:t>‌</a:t>
            </a:r>
            <a:r>
              <a:rPr lang="fa-IR" altLang="en-US" b="1">
                <a:solidFill>
                  <a:srgbClr val="000000"/>
                </a:solidFill>
                <a:ea typeface="Times New Roman" panose="02020603050405020304" pitchFamily="18" charset="0"/>
                <a:cs typeface="B Roya" pitchFamily="2" charset="0"/>
              </a:rPr>
              <a:t>، هوا ، آب، غذاي آلوده و غيره</a:t>
            </a:r>
            <a:endParaRPr lang="fa-IR" altLang="en-US" b="1">
              <a:solidFill>
                <a:srgbClr val="000000"/>
              </a:solidFill>
              <a:cs typeface="B Roya" pitchFamily="2" charset="0"/>
            </a:endParaRPr>
          </a:p>
        </p:txBody>
      </p:sp>
      <p:sp>
        <p:nvSpPr>
          <p:cNvPr id="31752" name="Oval 41">
            <a:extLst>
              <a:ext uri="{FF2B5EF4-FFF2-40B4-BE49-F238E27FC236}">
                <a16:creationId xmlns:a16="http://schemas.microsoft.com/office/drawing/2014/main" id="{BB9C81CE-AFFD-4B81-B8D2-045E287A54D3}"/>
              </a:ext>
            </a:extLst>
          </p:cNvPr>
          <p:cNvSpPr>
            <a:spLocks noChangeArrowheads="1"/>
          </p:cNvSpPr>
          <p:nvPr/>
        </p:nvSpPr>
        <p:spPr bwMode="auto">
          <a:xfrm>
            <a:off x="3851275" y="6515100"/>
            <a:ext cx="1028700" cy="342900"/>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1600" b="1">
                <a:solidFill>
                  <a:srgbClr val="000000"/>
                </a:solidFill>
                <a:ea typeface="Times New Roman" panose="02020603050405020304" pitchFamily="18" charset="0"/>
                <a:cs typeface="B Roya" pitchFamily="2" charset="0"/>
              </a:rPr>
              <a:t>عفونت</a:t>
            </a:r>
          </a:p>
        </p:txBody>
      </p:sp>
      <p:sp>
        <p:nvSpPr>
          <p:cNvPr id="31753" name="Line 40">
            <a:extLst>
              <a:ext uri="{FF2B5EF4-FFF2-40B4-BE49-F238E27FC236}">
                <a16:creationId xmlns:a16="http://schemas.microsoft.com/office/drawing/2014/main" id="{B5D11EE4-2988-4E0F-B88A-07997D4199B5}"/>
              </a:ext>
            </a:extLst>
          </p:cNvPr>
          <p:cNvSpPr>
            <a:spLocks noChangeShapeType="1"/>
          </p:cNvSpPr>
          <p:nvPr/>
        </p:nvSpPr>
        <p:spPr bwMode="auto">
          <a:xfrm rot="9031891" flipV="1">
            <a:off x="4716463" y="5589588"/>
            <a:ext cx="587375" cy="4445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4" name="Line 39">
            <a:extLst>
              <a:ext uri="{FF2B5EF4-FFF2-40B4-BE49-F238E27FC236}">
                <a16:creationId xmlns:a16="http://schemas.microsoft.com/office/drawing/2014/main" id="{0E32FB0D-1D35-49FE-9CB2-C984FE455A23}"/>
              </a:ext>
            </a:extLst>
          </p:cNvPr>
          <p:cNvSpPr>
            <a:spLocks noChangeShapeType="1"/>
          </p:cNvSpPr>
          <p:nvPr/>
        </p:nvSpPr>
        <p:spPr bwMode="auto">
          <a:xfrm>
            <a:off x="3276600" y="5445125"/>
            <a:ext cx="457200" cy="3429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Oval 38">
            <a:extLst>
              <a:ext uri="{FF2B5EF4-FFF2-40B4-BE49-F238E27FC236}">
                <a16:creationId xmlns:a16="http://schemas.microsoft.com/office/drawing/2014/main" id="{F7FA3117-65C5-46AE-9A74-0248441B332F}"/>
              </a:ext>
            </a:extLst>
          </p:cNvPr>
          <p:cNvSpPr>
            <a:spLocks noChangeArrowheads="1"/>
          </p:cNvSpPr>
          <p:nvPr/>
        </p:nvSpPr>
        <p:spPr bwMode="auto">
          <a:xfrm>
            <a:off x="7596188" y="1341438"/>
            <a:ext cx="1028700" cy="685800"/>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غذا</a:t>
            </a:r>
          </a:p>
        </p:txBody>
      </p:sp>
      <p:sp>
        <p:nvSpPr>
          <p:cNvPr id="31756" name="Oval 37">
            <a:extLst>
              <a:ext uri="{FF2B5EF4-FFF2-40B4-BE49-F238E27FC236}">
                <a16:creationId xmlns:a16="http://schemas.microsoft.com/office/drawing/2014/main" id="{5488FE07-5C6A-4630-ADA4-65FCAEBF8371}"/>
              </a:ext>
            </a:extLst>
          </p:cNvPr>
          <p:cNvSpPr>
            <a:spLocks noChangeArrowheads="1"/>
          </p:cNvSpPr>
          <p:nvPr/>
        </p:nvSpPr>
        <p:spPr bwMode="auto">
          <a:xfrm>
            <a:off x="6372225" y="908050"/>
            <a:ext cx="1028700" cy="685800"/>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هوا</a:t>
            </a:r>
          </a:p>
        </p:txBody>
      </p:sp>
      <p:sp>
        <p:nvSpPr>
          <p:cNvPr id="31757" name="Oval 36">
            <a:extLst>
              <a:ext uri="{FF2B5EF4-FFF2-40B4-BE49-F238E27FC236}">
                <a16:creationId xmlns:a16="http://schemas.microsoft.com/office/drawing/2014/main" id="{A3FFFE4A-1C02-46E8-B0E7-F5A14BA96987}"/>
              </a:ext>
            </a:extLst>
          </p:cNvPr>
          <p:cNvSpPr>
            <a:spLocks noChangeArrowheads="1"/>
          </p:cNvSpPr>
          <p:nvPr/>
        </p:nvSpPr>
        <p:spPr bwMode="auto">
          <a:xfrm>
            <a:off x="6516688" y="1844675"/>
            <a:ext cx="1011237" cy="733425"/>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داروها</a:t>
            </a:r>
          </a:p>
        </p:txBody>
      </p:sp>
      <p:sp>
        <p:nvSpPr>
          <p:cNvPr id="31758" name="Oval 35">
            <a:extLst>
              <a:ext uri="{FF2B5EF4-FFF2-40B4-BE49-F238E27FC236}">
                <a16:creationId xmlns:a16="http://schemas.microsoft.com/office/drawing/2014/main" id="{FE7E52CC-485E-47B8-991E-7740124AC1B8}"/>
              </a:ext>
            </a:extLst>
          </p:cNvPr>
          <p:cNvSpPr>
            <a:spLocks noChangeArrowheads="1"/>
          </p:cNvSpPr>
          <p:nvPr/>
        </p:nvSpPr>
        <p:spPr bwMode="auto">
          <a:xfrm>
            <a:off x="4800600" y="966788"/>
            <a:ext cx="1028700" cy="685800"/>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آب</a:t>
            </a:r>
          </a:p>
        </p:txBody>
      </p:sp>
      <p:sp>
        <p:nvSpPr>
          <p:cNvPr id="31759" name="Oval 34">
            <a:extLst>
              <a:ext uri="{FF2B5EF4-FFF2-40B4-BE49-F238E27FC236}">
                <a16:creationId xmlns:a16="http://schemas.microsoft.com/office/drawing/2014/main" id="{C554B64D-E006-4038-815F-6C6B74135B7D}"/>
              </a:ext>
            </a:extLst>
          </p:cNvPr>
          <p:cNvSpPr>
            <a:spLocks noChangeArrowheads="1"/>
          </p:cNvSpPr>
          <p:nvPr/>
        </p:nvSpPr>
        <p:spPr bwMode="auto">
          <a:xfrm>
            <a:off x="4787900" y="1773238"/>
            <a:ext cx="1223963" cy="901700"/>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مواد زائد</a:t>
            </a:r>
          </a:p>
        </p:txBody>
      </p:sp>
      <p:sp>
        <p:nvSpPr>
          <p:cNvPr id="31760" name="Oval 33">
            <a:extLst>
              <a:ext uri="{FF2B5EF4-FFF2-40B4-BE49-F238E27FC236}">
                <a16:creationId xmlns:a16="http://schemas.microsoft.com/office/drawing/2014/main" id="{A5994A65-A01B-4FAD-881C-B4F820312548}"/>
              </a:ext>
            </a:extLst>
          </p:cNvPr>
          <p:cNvSpPr>
            <a:spLocks noChangeArrowheads="1"/>
          </p:cNvSpPr>
          <p:nvPr/>
        </p:nvSpPr>
        <p:spPr bwMode="auto">
          <a:xfrm>
            <a:off x="971550" y="908050"/>
            <a:ext cx="1389063" cy="523875"/>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كاركنان</a:t>
            </a:r>
          </a:p>
        </p:txBody>
      </p:sp>
      <p:sp>
        <p:nvSpPr>
          <p:cNvPr id="31761" name="Oval 32">
            <a:extLst>
              <a:ext uri="{FF2B5EF4-FFF2-40B4-BE49-F238E27FC236}">
                <a16:creationId xmlns:a16="http://schemas.microsoft.com/office/drawing/2014/main" id="{81ADDD2F-6B48-4E6F-BD1C-71F1343CBF48}"/>
              </a:ext>
            </a:extLst>
          </p:cNvPr>
          <p:cNvSpPr>
            <a:spLocks noChangeArrowheads="1"/>
          </p:cNvSpPr>
          <p:nvPr/>
        </p:nvSpPr>
        <p:spPr bwMode="auto">
          <a:xfrm>
            <a:off x="0" y="1341438"/>
            <a:ext cx="1279525" cy="571500"/>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بيماران</a:t>
            </a:r>
          </a:p>
        </p:txBody>
      </p:sp>
      <p:sp>
        <p:nvSpPr>
          <p:cNvPr id="31762" name="Oval 31">
            <a:extLst>
              <a:ext uri="{FF2B5EF4-FFF2-40B4-BE49-F238E27FC236}">
                <a16:creationId xmlns:a16="http://schemas.microsoft.com/office/drawing/2014/main" id="{F56ED3BA-9263-46CD-AD7A-4314A53604D8}"/>
              </a:ext>
            </a:extLst>
          </p:cNvPr>
          <p:cNvSpPr>
            <a:spLocks noChangeArrowheads="1"/>
          </p:cNvSpPr>
          <p:nvPr/>
        </p:nvSpPr>
        <p:spPr bwMode="auto">
          <a:xfrm>
            <a:off x="900113" y="1773238"/>
            <a:ext cx="1811337" cy="935037"/>
          </a:xfrm>
          <a:prstGeom prst="ellipse">
            <a:avLst/>
          </a:prstGeom>
          <a:solidFill>
            <a:srgbClr val="FFFFFF"/>
          </a:solidFill>
          <a:ln w="19050">
            <a:solidFill>
              <a:srgbClr val="000000"/>
            </a:solidFill>
            <a:round/>
            <a:headEnd/>
            <a:tailEnd/>
          </a:ln>
          <a:effectLst>
            <a:outerShdw dist="35921" dir="2700000" algn="ctr" rotWithShape="0">
              <a:srgbClr val="808080"/>
            </a:outerShdw>
          </a:effec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حاملين بدون علامت</a:t>
            </a:r>
          </a:p>
        </p:txBody>
      </p:sp>
      <p:sp>
        <p:nvSpPr>
          <p:cNvPr id="31763" name="Oval 30">
            <a:extLst>
              <a:ext uri="{FF2B5EF4-FFF2-40B4-BE49-F238E27FC236}">
                <a16:creationId xmlns:a16="http://schemas.microsoft.com/office/drawing/2014/main" id="{63934FF0-D8A5-4998-AEFF-36912C7E4D6C}"/>
              </a:ext>
            </a:extLst>
          </p:cNvPr>
          <p:cNvSpPr>
            <a:spLocks noChangeArrowheads="1"/>
          </p:cNvSpPr>
          <p:nvPr/>
        </p:nvSpPr>
        <p:spPr bwMode="auto">
          <a:xfrm>
            <a:off x="2627313" y="1308100"/>
            <a:ext cx="2089150" cy="1544638"/>
          </a:xfrm>
          <a:prstGeom prst="ellipse">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Low" eaLnBrk="1" hangingPunct="1"/>
            <a:r>
              <a:rPr lang="fa-IR" altLang="en-US" b="1">
                <a:solidFill>
                  <a:srgbClr val="000000"/>
                </a:solidFill>
                <a:ea typeface="Times New Roman" panose="02020603050405020304" pitchFamily="18" charset="0"/>
                <a:cs typeface="B Roya" pitchFamily="2" charset="0"/>
              </a:rPr>
              <a:t>كاركنان داراي بيماري  عفوني (منع شده از مراقبت بيمار)</a:t>
            </a:r>
          </a:p>
        </p:txBody>
      </p:sp>
      <p:sp>
        <p:nvSpPr>
          <p:cNvPr id="31764" name="Line 29">
            <a:extLst>
              <a:ext uri="{FF2B5EF4-FFF2-40B4-BE49-F238E27FC236}">
                <a16:creationId xmlns:a16="http://schemas.microsoft.com/office/drawing/2014/main" id="{01DC37C9-75E7-40A4-B4C9-A4B0314D147C}"/>
              </a:ext>
            </a:extLst>
          </p:cNvPr>
          <p:cNvSpPr>
            <a:spLocks noChangeShapeType="1"/>
          </p:cNvSpPr>
          <p:nvPr/>
        </p:nvSpPr>
        <p:spPr bwMode="auto">
          <a:xfrm flipV="1">
            <a:off x="2268538" y="1331913"/>
            <a:ext cx="17462" cy="441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5" name="Line 28">
            <a:extLst>
              <a:ext uri="{FF2B5EF4-FFF2-40B4-BE49-F238E27FC236}">
                <a16:creationId xmlns:a16="http://schemas.microsoft.com/office/drawing/2014/main" id="{AEC66BA7-459D-441F-9652-8115C7513344}"/>
              </a:ext>
            </a:extLst>
          </p:cNvPr>
          <p:cNvSpPr>
            <a:spLocks noChangeShapeType="1"/>
          </p:cNvSpPr>
          <p:nvPr/>
        </p:nvSpPr>
        <p:spPr bwMode="auto">
          <a:xfrm>
            <a:off x="2268538" y="1628775"/>
            <a:ext cx="457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6" name="Rectangle 27">
            <a:extLst>
              <a:ext uri="{FF2B5EF4-FFF2-40B4-BE49-F238E27FC236}">
                <a16:creationId xmlns:a16="http://schemas.microsoft.com/office/drawing/2014/main" id="{91F1A76F-75AC-4D94-BED4-E82CE2BCF413}"/>
              </a:ext>
            </a:extLst>
          </p:cNvPr>
          <p:cNvSpPr>
            <a:spLocks noChangeArrowheads="1"/>
          </p:cNvSpPr>
          <p:nvPr/>
        </p:nvSpPr>
        <p:spPr bwMode="auto">
          <a:xfrm>
            <a:off x="8101013" y="3500438"/>
            <a:ext cx="1042987" cy="1296987"/>
          </a:xfrm>
          <a:prstGeom prst="rect">
            <a:avLst/>
          </a:prstGeom>
          <a:solidFill>
            <a:srgbClr val="FFFFFF"/>
          </a:solidFill>
          <a:ln w="9525">
            <a:solidFill>
              <a:srgbClr val="000000"/>
            </a:solidFill>
            <a:miter lim="800000"/>
            <a:headEnd/>
            <a:tailEnd/>
          </a:ln>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1600" b="1">
                <a:solidFill>
                  <a:srgbClr val="000000"/>
                </a:solidFill>
                <a:ea typeface="Times New Roman" panose="02020603050405020304" pitchFamily="18" charset="0"/>
                <a:cs typeface="B Roya" pitchFamily="2" charset="0"/>
              </a:rPr>
              <a:t>آب براي آشاميدني و بهداشت فردي در بيمارستان</a:t>
            </a:r>
          </a:p>
        </p:txBody>
      </p:sp>
      <p:sp>
        <p:nvSpPr>
          <p:cNvPr id="31767" name="Oval 26">
            <a:extLst>
              <a:ext uri="{FF2B5EF4-FFF2-40B4-BE49-F238E27FC236}">
                <a16:creationId xmlns:a16="http://schemas.microsoft.com/office/drawing/2014/main" id="{69E63086-381F-4230-AC15-93CA0DBF616F}"/>
              </a:ext>
            </a:extLst>
          </p:cNvPr>
          <p:cNvSpPr>
            <a:spLocks noChangeArrowheads="1"/>
          </p:cNvSpPr>
          <p:nvPr/>
        </p:nvSpPr>
        <p:spPr bwMode="auto">
          <a:xfrm>
            <a:off x="8247063" y="2101850"/>
            <a:ext cx="1028700" cy="685800"/>
          </a:xfrm>
          <a:prstGeom prst="ellipse">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rgbClr val="000000"/>
                </a:solidFill>
                <a:ea typeface="Times New Roman" panose="02020603050405020304" pitchFamily="18" charset="0"/>
                <a:cs typeface="B Roya" pitchFamily="2" charset="0"/>
              </a:rPr>
              <a:t>و غيره </a:t>
            </a:r>
          </a:p>
        </p:txBody>
      </p:sp>
      <p:sp>
        <p:nvSpPr>
          <p:cNvPr id="31768" name="Rectangle 25">
            <a:extLst>
              <a:ext uri="{FF2B5EF4-FFF2-40B4-BE49-F238E27FC236}">
                <a16:creationId xmlns:a16="http://schemas.microsoft.com/office/drawing/2014/main" id="{B9365C0B-A2A9-48E9-A067-706BB283F1BC}"/>
              </a:ext>
            </a:extLst>
          </p:cNvPr>
          <p:cNvSpPr>
            <a:spLocks noChangeArrowheads="1"/>
          </p:cNvSpPr>
          <p:nvPr/>
        </p:nvSpPr>
        <p:spPr bwMode="auto">
          <a:xfrm>
            <a:off x="6948488" y="3284538"/>
            <a:ext cx="1028700" cy="9366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1600" b="1">
                <a:solidFill>
                  <a:srgbClr val="000000"/>
                </a:solidFill>
                <a:ea typeface="Times New Roman" panose="02020603050405020304" pitchFamily="18" charset="0"/>
                <a:cs typeface="B Roya" pitchFamily="2" charset="0"/>
              </a:rPr>
              <a:t>غذا و دارو ها در بيمارستان</a:t>
            </a:r>
          </a:p>
        </p:txBody>
      </p:sp>
      <p:sp>
        <p:nvSpPr>
          <p:cNvPr id="31769" name="Rectangle 24">
            <a:extLst>
              <a:ext uri="{FF2B5EF4-FFF2-40B4-BE49-F238E27FC236}">
                <a16:creationId xmlns:a16="http://schemas.microsoft.com/office/drawing/2014/main" id="{AAAE1039-EC7D-4CD0-98F2-D0CA2FF6B371}"/>
              </a:ext>
            </a:extLst>
          </p:cNvPr>
          <p:cNvSpPr>
            <a:spLocks noChangeArrowheads="1"/>
          </p:cNvSpPr>
          <p:nvPr/>
        </p:nvSpPr>
        <p:spPr bwMode="auto">
          <a:xfrm>
            <a:off x="4500563" y="3213100"/>
            <a:ext cx="1057275" cy="11525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b="1">
                <a:solidFill>
                  <a:srgbClr val="000000"/>
                </a:solidFill>
                <a:latin typeface="Snap ITC" panose="04040A07060A02020202" pitchFamily="82" charset="0"/>
                <a:ea typeface="Times New Roman" panose="02020603050405020304" pitchFamily="18" charset="0"/>
                <a:cs typeface="B Roya" pitchFamily="2" charset="0"/>
              </a:rPr>
              <a:t>نيش مگس، موشها تماس با مدفوع</a:t>
            </a:r>
            <a:r>
              <a:rPr lang="fa-IR" altLang="en-US" sz="1600" b="1">
                <a:solidFill>
                  <a:srgbClr val="000000"/>
                </a:solidFill>
                <a:latin typeface="Snap ITC" panose="04040A07060A02020202" pitchFamily="82" charset="0"/>
                <a:ea typeface="Times New Roman" panose="02020603050405020304" pitchFamily="18" charset="0"/>
                <a:cs typeface="B Roya" pitchFamily="2" charset="0"/>
              </a:rPr>
              <a:t> </a:t>
            </a:r>
          </a:p>
        </p:txBody>
      </p:sp>
      <p:sp>
        <p:nvSpPr>
          <p:cNvPr id="31770" name="Rectangle 23">
            <a:extLst>
              <a:ext uri="{FF2B5EF4-FFF2-40B4-BE49-F238E27FC236}">
                <a16:creationId xmlns:a16="http://schemas.microsoft.com/office/drawing/2014/main" id="{1C34499D-C47A-4537-BD2C-67E25225D66B}"/>
              </a:ext>
            </a:extLst>
          </p:cNvPr>
          <p:cNvSpPr>
            <a:spLocks noChangeArrowheads="1"/>
          </p:cNvSpPr>
          <p:nvPr/>
        </p:nvSpPr>
        <p:spPr bwMode="auto">
          <a:xfrm>
            <a:off x="5795963" y="3357563"/>
            <a:ext cx="1008062" cy="10795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b="1">
                <a:solidFill>
                  <a:srgbClr val="000000"/>
                </a:solidFill>
                <a:ea typeface="Times New Roman" panose="02020603050405020304" pitchFamily="18" charset="0"/>
                <a:cs typeface="B Roya" pitchFamily="2" charset="0"/>
              </a:rPr>
              <a:t>چرخش هوا در بيمارستان</a:t>
            </a:r>
          </a:p>
        </p:txBody>
      </p:sp>
      <p:sp>
        <p:nvSpPr>
          <p:cNvPr id="31771" name="Rectangle 22">
            <a:extLst>
              <a:ext uri="{FF2B5EF4-FFF2-40B4-BE49-F238E27FC236}">
                <a16:creationId xmlns:a16="http://schemas.microsoft.com/office/drawing/2014/main" id="{FA6136BF-7C22-4111-B335-EEB2D2D641E9}"/>
              </a:ext>
            </a:extLst>
          </p:cNvPr>
          <p:cNvSpPr>
            <a:spLocks noChangeArrowheads="1"/>
          </p:cNvSpPr>
          <p:nvPr/>
        </p:nvSpPr>
        <p:spPr bwMode="auto">
          <a:xfrm>
            <a:off x="0" y="3068638"/>
            <a:ext cx="1187450" cy="11525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b="1">
                <a:solidFill>
                  <a:srgbClr val="000000"/>
                </a:solidFill>
                <a:ea typeface="Times New Roman" panose="02020603050405020304" pitchFamily="18" charset="0"/>
                <a:cs typeface="B Roya" pitchFamily="2" charset="0"/>
              </a:rPr>
              <a:t>آلودگي دست هاي</a:t>
            </a:r>
            <a:endParaRPr lang="en-US" altLang="en-US" b="1">
              <a:solidFill>
                <a:srgbClr val="000000"/>
              </a:solidFill>
              <a:ea typeface="Times New Roman" panose="02020603050405020304" pitchFamily="18" charset="0"/>
              <a:cs typeface="B Roya" pitchFamily="2" charset="0"/>
            </a:endParaRPr>
          </a:p>
          <a:p>
            <a:pPr algn="ctr"/>
            <a:r>
              <a:rPr lang="fa-IR" altLang="en-US" b="1">
                <a:solidFill>
                  <a:srgbClr val="000000"/>
                </a:solidFill>
                <a:ea typeface="Times New Roman" panose="02020603050405020304" pitchFamily="18" charset="0"/>
                <a:cs typeface="B Roya" pitchFamily="2" charset="0"/>
              </a:rPr>
              <a:t>كاركنان</a:t>
            </a:r>
            <a:endParaRPr lang="fa-IR" altLang="en-US" b="1">
              <a:solidFill>
                <a:srgbClr val="000000"/>
              </a:solidFill>
              <a:cs typeface="B Roya" pitchFamily="2" charset="0"/>
            </a:endParaRPr>
          </a:p>
        </p:txBody>
      </p:sp>
      <p:sp>
        <p:nvSpPr>
          <p:cNvPr id="31772" name="Rectangle 21">
            <a:extLst>
              <a:ext uri="{FF2B5EF4-FFF2-40B4-BE49-F238E27FC236}">
                <a16:creationId xmlns:a16="http://schemas.microsoft.com/office/drawing/2014/main" id="{700C1D93-67CE-4A5C-A972-01D15BAAB508}"/>
              </a:ext>
            </a:extLst>
          </p:cNvPr>
          <p:cNvSpPr>
            <a:spLocks noChangeArrowheads="1"/>
          </p:cNvSpPr>
          <p:nvPr/>
        </p:nvSpPr>
        <p:spPr bwMode="auto">
          <a:xfrm>
            <a:off x="1331913" y="3141663"/>
            <a:ext cx="1512887" cy="11525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1600" b="1">
                <a:solidFill>
                  <a:srgbClr val="000000"/>
                </a:solidFill>
                <a:ea typeface="Times New Roman" panose="02020603050405020304" pitchFamily="18" charset="0"/>
                <a:cs typeface="B Roya" pitchFamily="2" charset="0"/>
              </a:rPr>
              <a:t>آلودگي اشیاء توسط خون، مدفوع يا ديگر مايعات بدن</a:t>
            </a:r>
          </a:p>
        </p:txBody>
      </p:sp>
      <p:sp>
        <p:nvSpPr>
          <p:cNvPr id="31773" name="Rectangle 20">
            <a:extLst>
              <a:ext uri="{FF2B5EF4-FFF2-40B4-BE49-F238E27FC236}">
                <a16:creationId xmlns:a16="http://schemas.microsoft.com/office/drawing/2014/main" id="{B4D46C2A-F8A3-470A-935C-68E2B698D2C4}"/>
              </a:ext>
            </a:extLst>
          </p:cNvPr>
          <p:cNvSpPr>
            <a:spLocks noChangeArrowheads="1"/>
          </p:cNvSpPr>
          <p:nvPr/>
        </p:nvSpPr>
        <p:spPr bwMode="auto">
          <a:xfrm>
            <a:off x="3059113" y="3213100"/>
            <a:ext cx="1225550" cy="1143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fa-IR" altLang="en-US" sz="1000" b="1">
              <a:solidFill>
                <a:srgbClr val="000000"/>
              </a:solidFill>
              <a:ea typeface="Times New Roman" panose="02020603050405020304" pitchFamily="18" charset="0"/>
              <a:cs typeface="Titr" pitchFamily="2" charset="0"/>
            </a:endParaRPr>
          </a:p>
          <a:p>
            <a:pPr algn="ctr" eaLnBrk="1" hangingPunct="1"/>
            <a:r>
              <a:rPr lang="fa-IR" altLang="en-US" b="1">
                <a:solidFill>
                  <a:srgbClr val="000000"/>
                </a:solidFill>
                <a:ea typeface="Times New Roman" panose="02020603050405020304" pitchFamily="18" charset="0"/>
                <a:cs typeface="B Roya" pitchFamily="2" charset="0"/>
              </a:rPr>
              <a:t>هوا : ازطريق عطسه يا سرفه</a:t>
            </a:r>
          </a:p>
        </p:txBody>
      </p:sp>
      <p:sp>
        <p:nvSpPr>
          <p:cNvPr id="31774" name="Line 19">
            <a:extLst>
              <a:ext uri="{FF2B5EF4-FFF2-40B4-BE49-F238E27FC236}">
                <a16:creationId xmlns:a16="http://schemas.microsoft.com/office/drawing/2014/main" id="{DD10CC18-7688-4692-81D8-BFD146F8C3C5}"/>
              </a:ext>
            </a:extLst>
          </p:cNvPr>
          <p:cNvSpPr>
            <a:spLocks noChangeShapeType="1"/>
          </p:cNvSpPr>
          <p:nvPr/>
        </p:nvSpPr>
        <p:spPr bwMode="auto">
          <a:xfrm>
            <a:off x="468313" y="2924175"/>
            <a:ext cx="0" cy="2286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5" name="Line 18">
            <a:extLst>
              <a:ext uri="{FF2B5EF4-FFF2-40B4-BE49-F238E27FC236}">
                <a16:creationId xmlns:a16="http://schemas.microsoft.com/office/drawing/2014/main" id="{551CA404-EB51-4B0B-B30E-9913E5AE099F}"/>
              </a:ext>
            </a:extLst>
          </p:cNvPr>
          <p:cNvSpPr>
            <a:spLocks noChangeShapeType="1"/>
          </p:cNvSpPr>
          <p:nvPr/>
        </p:nvSpPr>
        <p:spPr bwMode="auto">
          <a:xfrm>
            <a:off x="2051050" y="2924175"/>
            <a:ext cx="0" cy="2286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6" name="Line 17">
            <a:extLst>
              <a:ext uri="{FF2B5EF4-FFF2-40B4-BE49-F238E27FC236}">
                <a16:creationId xmlns:a16="http://schemas.microsoft.com/office/drawing/2014/main" id="{284A4185-7D7E-4B1D-9C8C-5281A9C6ED8B}"/>
              </a:ext>
            </a:extLst>
          </p:cNvPr>
          <p:cNvSpPr>
            <a:spLocks noChangeShapeType="1"/>
          </p:cNvSpPr>
          <p:nvPr/>
        </p:nvSpPr>
        <p:spPr bwMode="auto">
          <a:xfrm>
            <a:off x="3635375" y="2997200"/>
            <a:ext cx="0" cy="2286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7" name="Line 16">
            <a:extLst>
              <a:ext uri="{FF2B5EF4-FFF2-40B4-BE49-F238E27FC236}">
                <a16:creationId xmlns:a16="http://schemas.microsoft.com/office/drawing/2014/main" id="{EE5DD5B3-FC7C-418E-8E0D-FD7F064F9AE2}"/>
              </a:ext>
            </a:extLst>
          </p:cNvPr>
          <p:cNvSpPr>
            <a:spLocks noChangeShapeType="1"/>
          </p:cNvSpPr>
          <p:nvPr/>
        </p:nvSpPr>
        <p:spPr bwMode="auto">
          <a:xfrm>
            <a:off x="5076825" y="2924175"/>
            <a:ext cx="0" cy="28892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8" name="Line 15">
            <a:extLst>
              <a:ext uri="{FF2B5EF4-FFF2-40B4-BE49-F238E27FC236}">
                <a16:creationId xmlns:a16="http://schemas.microsoft.com/office/drawing/2014/main" id="{2B847066-63D5-4E8D-A8E0-85E2F9ED4F56}"/>
              </a:ext>
            </a:extLst>
          </p:cNvPr>
          <p:cNvSpPr>
            <a:spLocks noChangeShapeType="1"/>
          </p:cNvSpPr>
          <p:nvPr/>
        </p:nvSpPr>
        <p:spPr bwMode="auto">
          <a:xfrm>
            <a:off x="6372225" y="2924175"/>
            <a:ext cx="0" cy="360363"/>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9" name="Line 14">
            <a:extLst>
              <a:ext uri="{FF2B5EF4-FFF2-40B4-BE49-F238E27FC236}">
                <a16:creationId xmlns:a16="http://schemas.microsoft.com/office/drawing/2014/main" id="{018434B3-6885-42BF-910A-EE7328238426}"/>
              </a:ext>
            </a:extLst>
          </p:cNvPr>
          <p:cNvSpPr>
            <a:spLocks noChangeShapeType="1"/>
          </p:cNvSpPr>
          <p:nvPr/>
        </p:nvSpPr>
        <p:spPr bwMode="auto">
          <a:xfrm>
            <a:off x="7451725" y="2924175"/>
            <a:ext cx="0" cy="360363"/>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0" name="Line 13">
            <a:extLst>
              <a:ext uri="{FF2B5EF4-FFF2-40B4-BE49-F238E27FC236}">
                <a16:creationId xmlns:a16="http://schemas.microsoft.com/office/drawing/2014/main" id="{D6402542-E2FD-489B-BA00-18726D24B7D6}"/>
              </a:ext>
            </a:extLst>
          </p:cNvPr>
          <p:cNvSpPr>
            <a:spLocks noChangeShapeType="1"/>
          </p:cNvSpPr>
          <p:nvPr/>
        </p:nvSpPr>
        <p:spPr bwMode="auto">
          <a:xfrm>
            <a:off x="4356100" y="6308725"/>
            <a:ext cx="0" cy="2286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1" name="Line 12">
            <a:extLst>
              <a:ext uri="{FF2B5EF4-FFF2-40B4-BE49-F238E27FC236}">
                <a16:creationId xmlns:a16="http://schemas.microsoft.com/office/drawing/2014/main" id="{6E2E3B1E-60C1-4A20-A88C-532185482B3C}"/>
              </a:ext>
            </a:extLst>
          </p:cNvPr>
          <p:cNvSpPr>
            <a:spLocks noChangeShapeType="1"/>
          </p:cNvSpPr>
          <p:nvPr/>
        </p:nvSpPr>
        <p:spPr bwMode="auto">
          <a:xfrm>
            <a:off x="8532813" y="2997200"/>
            <a:ext cx="0" cy="28733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2" name="Rectangle 11">
            <a:extLst>
              <a:ext uri="{FF2B5EF4-FFF2-40B4-BE49-F238E27FC236}">
                <a16:creationId xmlns:a16="http://schemas.microsoft.com/office/drawing/2014/main" id="{EB190482-53AF-4FB1-B112-753BCE8F0A39}"/>
              </a:ext>
            </a:extLst>
          </p:cNvPr>
          <p:cNvSpPr>
            <a:spLocks noChangeArrowheads="1"/>
          </p:cNvSpPr>
          <p:nvPr/>
        </p:nvSpPr>
        <p:spPr bwMode="auto">
          <a:xfrm>
            <a:off x="8243888" y="4868863"/>
            <a:ext cx="9001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chemeClr val="hlink"/>
                </a:solidFill>
                <a:ea typeface="Times New Roman" panose="02020603050405020304" pitchFamily="18" charset="0"/>
                <a:cs typeface="B Roya" pitchFamily="2" charset="0"/>
              </a:rPr>
              <a:t>ژيارديا</a:t>
            </a:r>
          </a:p>
        </p:txBody>
      </p:sp>
      <p:sp>
        <p:nvSpPr>
          <p:cNvPr id="31783" name="Rectangle 10">
            <a:extLst>
              <a:ext uri="{FF2B5EF4-FFF2-40B4-BE49-F238E27FC236}">
                <a16:creationId xmlns:a16="http://schemas.microsoft.com/office/drawing/2014/main" id="{9020BAD9-4168-4740-8993-FD6557C455C6}"/>
              </a:ext>
            </a:extLst>
          </p:cNvPr>
          <p:cNvSpPr>
            <a:spLocks noChangeArrowheads="1"/>
          </p:cNvSpPr>
          <p:nvPr/>
        </p:nvSpPr>
        <p:spPr bwMode="auto">
          <a:xfrm>
            <a:off x="6732588" y="4652963"/>
            <a:ext cx="12969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1600" b="1">
                <a:solidFill>
                  <a:schemeClr val="hlink"/>
                </a:solidFill>
                <a:ea typeface="Times New Roman" panose="02020603050405020304" pitchFamily="18" charset="0"/>
                <a:cs typeface="B Roya" pitchFamily="2" charset="0"/>
              </a:rPr>
              <a:t>بروسلوز</a:t>
            </a:r>
            <a:endParaRPr lang="en-US" altLang="en-US" sz="1600" b="1">
              <a:solidFill>
                <a:schemeClr val="hlink"/>
              </a:solidFill>
              <a:ea typeface="Times New Roman" panose="02020603050405020304" pitchFamily="18" charset="0"/>
              <a:cs typeface="B Roya" pitchFamily="2" charset="0"/>
            </a:endParaRPr>
          </a:p>
          <a:p>
            <a:pPr algn="ctr"/>
            <a:r>
              <a:rPr lang="fa-IR" altLang="en-US" sz="1600" b="1">
                <a:solidFill>
                  <a:schemeClr val="hlink"/>
                </a:solidFill>
                <a:ea typeface="Times New Roman" panose="02020603050405020304" pitchFamily="18" charset="0"/>
                <a:cs typeface="B Roya" pitchFamily="2" charset="0"/>
              </a:rPr>
              <a:t>توبركلوزيس</a:t>
            </a:r>
            <a:endParaRPr lang="fa-IR" altLang="en-US" sz="1600" b="1">
              <a:solidFill>
                <a:schemeClr val="hlink"/>
              </a:solidFill>
              <a:cs typeface="B Roya" pitchFamily="2" charset="0"/>
            </a:endParaRPr>
          </a:p>
        </p:txBody>
      </p:sp>
      <p:sp>
        <p:nvSpPr>
          <p:cNvPr id="31784" name="Rectangle 9">
            <a:extLst>
              <a:ext uri="{FF2B5EF4-FFF2-40B4-BE49-F238E27FC236}">
                <a16:creationId xmlns:a16="http://schemas.microsoft.com/office/drawing/2014/main" id="{47612383-A4B3-448E-8BE5-101330972B2A}"/>
              </a:ext>
            </a:extLst>
          </p:cNvPr>
          <p:cNvSpPr>
            <a:spLocks noChangeArrowheads="1"/>
          </p:cNvSpPr>
          <p:nvPr/>
        </p:nvSpPr>
        <p:spPr bwMode="auto">
          <a:xfrm>
            <a:off x="5651500" y="4508500"/>
            <a:ext cx="1371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chemeClr val="hlink"/>
                </a:solidFill>
                <a:ea typeface="Times New Roman" panose="02020603050405020304" pitchFamily="18" charset="0"/>
                <a:cs typeface="B Roya" pitchFamily="2" charset="0"/>
              </a:rPr>
              <a:t>بيماري لژيونر</a:t>
            </a:r>
            <a:endParaRPr lang="en-US" altLang="en-US" sz="2000" b="1">
              <a:solidFill>
                <a:schemeClr val="hlink"/>
              </a:solidFill>
              <a:ea typeface="Times New Roman" panose="02020603050405020304" pitchFamily="18" charset="0"/>
              <a:cs typeface="B Roya" pitchFamily="2" charset="0"/>
            </a:endParaRPr>
          </a:p>
          <a:p>
            <a:pPr algn="ctr"/>
            <a:r>
              <a:rPr lang="fa-IR" altLang="en-US" sz="2000" b="1">
                <a:solidFill>
                  <a:schemeClr val="hlink"/>
                </a:solidFill>
                <a:ea typeface="Times New Roman" panose="02020603050405020304" pitchFamily="18" charset="0"/>
                <a:cs typeface="B Roya" pitchFamily="2" charset="0"/>
              </a:rPr>
              <a:t>تب كيو</a:t>
            </a:r>
            <a:endParaRPr lang="fa-IR" altLang="en-US" sz="2000" b="1">
              <a:solidFill>
                <a:schemeClr val="hlink"/>
              </a:solidFill>
              <a:cs typeface="B Roya" pitchFamily="2" charset="0"/>
            </a:endParaRPr>
          </a:p>
        </p:txBody>
      </p:sp>
      <p:sp>
        <p:nvSpPr>
          <p:cNvPr id="31785" name="Rectangle 8">
            <a:extLst>
              <a:ext uri="{FF2B5EF4-FFF2-40B4-BE49-F238E27FC236}">
                <a16:creationId xmlns:a16="http://schemas.microsoft.com/office/drawing/2014/main" id="{D85CA908-0CE9-482E-B8B9-9BCEBA19BFFA}"/>
              </a:ext>
            </a:extLst>
          </p:cNvPr>
          <p:cNvSpPr>
            <a:spLocks noChangeArrowheads="1"/>
          </p:cNvSpPr>
          <p:nvPr/>
        </p:nvSpPr>
        <p:spPr bwMode="auto">
          <a:xfrm>
            <a:off x="4356100" y="4365625"/>
            <a:ext cx="11525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chemeClr val="hlink"/>
                </a:solidFill>
                <a:ea typeface="Times New Roman" panose="02020603050405020304" pitchFamily="18" charset="0"/>
                <a:cs typeface="B Roya" pitchFamily="2" charset="0"/>
              </a:rPr>
              <a:t>مالاريا</a:t>
            </a:r>
            <a:endParaRPr lang="en-US" altLang="en-US" sz="2000" b="1">
              <a:solidFill>
                <a:schemeClr val="hlink"/>
              </a:solidFill>
              <a:ea typeface="Times New Roman" panose="02020603050405020304" pitchFamily="18" charset="0"/>
              <a:cs typeface="B Roya" pitchFamily="2" charset="0"/>
            </a:endParaRPr>
          </a:p>
          <a:p>
            <a:pPr algn="ctr"/>
            <a:r>
              <a:rPr lang="fa-IR" altLang="en-US" sz="2000" b="1">
                <a:solidFill>
                  <a:schemeClr val="hlink"/>
                </a:solidFill>
                <a:ea typeface="Times New Roman" panose="02020603050405020304" pitchFamily="18" charset="0"/>
                <a:cs typeface="B Roya" pitchFamily="2" charset="0"/>
              </a:rPr>
              <a:t>ليشمانيوز</a:t>
            </a:r>
            <a:endParaRPr lang="en-US" altLang="en-US" sz="2000" b="1">
              <a:solidFill>
                <a:schemeClr val="hlink"/>
              </a:solidFill>
              <a:cs typeface="B Roya" pitchFamily="2" charset="0"/>
            </a:endParaRPr>
          </a:p>
          <a:p>
            <a:pPr algn="ctr"/>
            <a:r>
              <a:rPr lang="fa-IR" altLang="en-US" sz="2000" b="1">
                <a:solidFill>
                  <a:schemeClr val="hlink"/>
                </a:solidFill>
                <a:cs typeface="B Roya" pitchFamily="2" charset="0"/>
              </a:rPr>
              <a:t>تيفوس</a:t>
            </a:r>
          </a:p>
        </p:txBody>
      </p:sp>
      <p:sp>
        <p:nvSpPr>
          <p:cNvPr id="31786" name="Rectangle 7">
            <a:extLst>
              <a:ext uri="{FF2B5EF4-FFF2-40B4-BE49-F238E27FC236}">
                <a16:creationId xmlns:a16="http://schemas.microsoft.com/office/drawing/2014/main" id="{C658A6DC-2A74-43EB-AF35-E7A6A8DA482A}"/>
              </a:ext>
            </a:extLst>
          </p:cNvPr>
          <p:cNvSpPr>
            <a:spLocks noChangeArrowheads="1"/>
          </p:cNvSpPr>
          <p:nvPr/>
        </p:nvSpPr>
        <p:spPr bwMode="auto">
          <a:xfrm>
            <a:off x="2916238" y="4365625"/>
            <a:ext cx="1511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chemeClr val="hlink"/>
                </a:solidFill>
                <a:ea typeface="Times New Roman" panose="02020603050405020304" pitchFamily="18" charset="0"/>
                <a:cs typeface="B Roya" pitchFamily="2" charset="0"/>
              </a:rPr>
              <a:t>سرخک،مننژيت</a:t>
            </a:r>
            <a:endParaRPr lang="en-US" altLang="en-US" sz="2000" b="1">
              <a:solidFill>
                <a:schemeClr val="hlink"/>
              </a:solidFill>
              <a:ea typeface="Times New Roman" panose="02020603050405020304" pitchFamily="18" charset="0"/>
              <a:cs typeface="B Roya" pitchFamily="2" charset="0"/>
            </a:endParaRPr>
          </a:p>
          <a:p>
            <a:pPr algn="ctr"/>
            <a:r>
              <a:rPr lang="fa-IR" altLang="en-US" sz="2000" b="1">
                <a:solidFill>
                  <a:schemeClr val="hlink"/>
                </a:solidFill>
                <a:ea typeface="Times New Roman" panose="02020603050405020304" pitchFamily="18" charset="0"/>
                <a:cs typeface="B Roya" pitchFamily="2" charset="0"/>
              </a:rPr>
              <a:t>پرتوزيس، سل (توبركلوزيس)</a:t>
            </a:r>
          </a:p>
        </p:txBody>
      </p:sp>
      <p:sp>
        <p:nvSpPr>
          <p:cNvPr id="31787" name="Rectangle 6">
            <a:extLst>
              <a:ext uri="{FF2B5EF4-FFF2-40B4-BE49-F238E27FC236}">
                <a16:creationId xmlns:a16="http://schemas.microsoft.com/office/drawing/2014/main" id="{170EC152-800A-4308-92C0-0AF6406E1EE8}"/>
              </a:ext>
            </a:extLst>
          </p:cNvPr>
          <p:cNvSpPr>
            <a:spLocks noChangeArrowheads="1"/>
          </p:cNvSpPr>
          <p:nvPr/>
        </p:nvSpPr>
        <p:spPr bwMode="auto">
          <a:xfrm>
            <a:off x="1258888" y="4365625"/>
            <a:ext cx="15843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sz="2000" b="1">
                <a:solidFill>
                  <a:schemeClr val="hlink"/>
                </a:solidFill>
                <a:ea typeface="Times New Roman" panose="02020603050405020304" pitchFamily="18" charset="0"/>
                <a:cs typeface="B Roya" pitchFamily="2" charset="0"/>
              </a:rPr>
              <a:t>مدفوع: تيفوئيد</a:t>
            </a:r>
            <a:endParaRPr lang="en-US" altLang="en-US" sz="2000" b="1">
              <a:solidFill>
                <a:schemeClr val="hlink"/>
              </a:solidFill>
              <a:ea typeface="Times New Roman" panose="02020603050405020304" pitchFamily="18" charset="0"/>
              <a:cs typeface="B Roya" pitchFamily="2" charset="0"/>
            </a:endParaRPr>
          </a:p>
          <a:p>
            <a:pPr algn="ctr"/>
            <a:r>
              <a:rPr lang="fa-IR" altLang="en-US" sz="2000" b="1">
                <a:solidFill>
                  <a:schemeClr val="hlink"/>
                </a:solidFill>
                <a:ea typeface="Times New Roman" panose="02020603050405020304" pitchFamily="18" charset="0"/>
                <a:cs typeface="B Roya" pitchFamily="2" charset="0"/>
              </a:rPr>
              <a:t>سالمونلوزيس،</a:t>
            </a:r>
            <a:r>
              <a:rPr lang="fa-IR" altLang="en-US" sz="2000" b="1">
                <a:solidFill>
                  <a:schemeClr val="hlink"/>
                </a:solidFill>
                <a:cs typeface="B Roya" pitchFamily="2" charset="0"/>
              </a:rPr>
              <a:t> هپاتيت ويروسي</a:t>
            </a:r>
            <a:r>
              <a:rPr lang="fa-IR" altLang="en-US" sz="1600" b="1">
                <a:solidFill>
                  <a:schemeClr val="hlink"/>
                </a:solidFill>
                <a:cs typeface="B Roya" pitchFamily="2" charset="0"/>
              </a:rPr>
              <a:t> </a:t>
            </a:r>
          </a:p>
        </p:txBody>
      </p:sp>
      <p:sp>
        <p:nvSpPr>
          <p:cNvPr id="31788" name="Rectangle 5">
            <a:extLst>
              <a:ext uri="{FF2B5EF4-FFF2-40B4-BE49-F238E27FC236}">
                <a16:creationId xmlns:a16="http://schemas.microsoft.com/office/drawing/2014/main" id="{6D669AA5-B697-4238-9CE1-1D7755D96338}"/>
              </a:ext>
            </a:extLst>
          </p:cNvPr>
          <p:cNvSpPr>
            <a:spLocks noChangeArrowheads="1"/>
          </p:cNvSpPr>
          <p:nvPr/>
        </p:nvSpPr>
        <p:spPr bwMode="auto">
          <a:xfrm>
            <a:off x="-180975" y="4149725"/>
            <a:ext cx="1584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fa-IR" altLang="en-US" b="1">
                <a:solidFill>
                  <a:schemeClr val="hlink"/>
                </a:solidFill>
                <a:ea typeface="Times New Roman" panose="02020603050405020304" pitchFamily="18" charset="0"/>
                <a:cs typeface="B Roya" pitchFamily="2" charset="0"/>
              </a:rPr>
              <a:t>آنفولانزا سالمونلوزيس</a:t>
            </a:r>
            <a:endParaRPr lang="en-US" altLang="en-US" b="1">
              <a:solidFill>
                <a:schemeClr val="hlink"/>
              </a:solidFill>
              <a:ea typeface="Times New Roman" panose="02020603050405020304" pitchFamily="18" charset="0"/>
              <a:cs typeface="B Roya" pitchFamily="2" charset="0"/>
            </a:endParaRPr>
          </a:p>
          <a:p>
            <a:pPr algn="ctr"/>
            <a:r>
              <a:rPr lang="fa-IR" altLang="en-US" b="1">
                <a:solidFill>
                  <a:schemeClr val="hlink"/>
                </a:solidFill>
                <a:ea typeface="Times New Roman" panose="02020603050405020304" pitchFamily="18" charset="0"/>
                <a:cs typeface="B Roya" pitchFamily="2" charset="0"/>
              </a:rPr>
              <a:t>عفونتهاي استافيلوكوكسي</a:t>
            </a:r>
            <a:endParaRPr lang="en-US" altLang="en-US" b="1">
              <a:solidFill>
                <a:schemeClr val="hlink"/>
              </a:solidFill>
              <a:ea typeface="Times New Roman" panose="02020603050405020304" pitchFamily="18" charset="0"/>
              <a:cs typeface="B Roya" pitchFamily="2" charset="0"/>
            </a:endParaRPr>
          </a:p>
          <a:p>
            <a:pPr algn="ctr"/>
            <a:r>
              <a:rPr lang="fa-IR" altLang="en-US" b="1">
                <a:solidFill>
                  <a:schemeClr val="hlink"/>
                </a:solidFill>
                <a:ea typeface="Times New Roman" panose="02020603050405020304" pitchFamily="18" charset="0"/>
                <a:cs typeface="B Roya" pitchFamily="2" charset="0"/>
              </a:rPr>
              <a:t>آلودگيهاي انگلي</a:t>
            </a:r>
          </a:p>
        </p:txBody>
      </p:sp>
      <p:sp>
        <p:nvSpPr>
          <p:cNvPr id="31789" name="Line 4">
            <a:extLst>
              <a:ext uri="{FF2B5EF4-FFF2-40B4-BE49-F238E27FC236}">
                <a16:creationId xmlns:a16="http://schemas.microsoft.com/office/drawing/2014/main" id="{5A81B83B-08A5-42B1-863B-F96EF04512D0}"/>
              </a:ext>
            </a:extLst>
          </p:cNvPr>
          <p:cNvSpPr>
            <a:spLocks noChangeShapeType="1"/>
          </p:cNvSpPr>
          <p:nvPr/>
        </p:nvSpPr>
        <p:spPr bwMode="auto">
          <a:xfrm>
            <a:off x="4457700" y="3363913"/>
            <a:ext cx="0" cy="457200"/>
          </a:xfrm>
          <a:prstGeom prst="line">
            <a:avLst/>
          </a:prstGeom>
          <a:noFill/>
          <a:ln w="762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1790" name="Rectangle 46">
            <a:extLst>
              <a:ext uri="{FF2B5EF4-FFF2-40B4-BE49-F238E27FC236}">
                <a16:creationId xmlns:a16="http://schemas.microsoft.com/office/drawing/2014/main" id="{37C4F2B9-2FC5-4E9C-8A01-86832ADAA9A7}"/>
              </a:ext>
            </a:extLst>
          </p:cNvPr>
          <p:cNvSpPr>
            <a:spLocks noChangeArrowheads="1"/>
          </p:cNvSpPr>
          <p:nvPr/>
        </p:nvSpPr>
        <p:spPr bwMode="auto">
          <a:xfrm>
            <a:off x="-342900" y="873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fa-IR" altLang="en-US"/>
          </a:p>
        </p:txBody>
      </p:sp>
      <p:sp>
        <p:nvSpPr>
          <p:cNvPr id="48" name="Rectangle 73">
            <a:extLst>
              <a:ext uri="{FF2B5EF4-FFF2-40B4-BE49-F238E27FC236}">
                <a16:creationId xmlns:a16="http://schemas.microsoft.com/office/drawing/2014/main" id="{69081749-1D9C-4440-ACC3-9E53EDF9DE37}"/>
              </a:ext>
            </a:extLst>
          </p:cNvPr>
          <p:cNvSpPr>
            <a:spLocks noChangeArrowheads="1"/>
          </p:cNvSpPr>
          <p:nvPr/>
        </p:nvSpPr>
        <p:spPr bwMode="auto">
          <a:xfrm>
            <a:off x="-342900" y="873125"/>
            <a:ext cx="184150" cy="641350"/>
          </a:xfrm>
          <a:prstGeom prst="rect">
            <a:avLst/>
          </a:prstGeom>
          <a:noFill/>
          <a:ln w="9525">
            <a:noFill/>
            <a:miter lim="800000"/>
            <a:headEnd/>
            <a:tailEnd/>
          </a:ln>
          <a:effectLst/>
        </p:spPr>
        <p:txBody>
          <a:bodyPr wrap="none" anchor="ctr">
            <a:spAutoFit/>
          </a:bodyPr>
          <a:lstStyle/>
          <a:p>
            <a:pPr eaLnBrk="1" hangingPunct="1">
              <a:defRPr/>
            </a:pPr>
            <a:r>
              <a:rPr lang="en-US" b="1">
                <a:solidFill>
                  <a:srgbClr val="000000"/>
                </a:solidFill>
                <a:effectLst>
                  <a:outerShdw blurRad="38100" dist="38100" dir="2700000" algn="tl">
                    <a:srgbClr val="FFFFFF"/>
                  </a:outerShdw>
                </a:effectLst>
                <a:cs typeface="Times New Roman" pitchFamily="18" charset="0"/>
              </a:rPr>
              <a:t/>
            </a:r>
            <a:br>
              <a:rPr lang="en-US" b="1">
                <a:solidFill>
                  <a:srgbClr val="000000"/>
                </a:solidFill>
                <a:effectLst>
                  <a:outerShdw blurRad="38100" dist="38100" dir="2700000" algn="tl">
                    <a:srgbClr val="FFFFFF"/>
                  </a:outerShdw>
                </a:effectLst>
                <a:cs typeface="Times New Roman" pitchFamily="18" charset="0"/>
              </a:rPr>
            </a:br>
            <a:endParaRPr lang="en-US"/>
          </a:p>
        </p:txBody>
      </p:sp>
      <p:sp>
        <p:nvSpPr>
          <p:cNvPr id="31792" name="Oval 74">
            <a:extLst>
              <a:ext uri="{FF2B5EF4-FFF2-40B4-BE49-F238E27FC236}">
                <a16:creationId xmlns:a16="http://schemas.microsoft.com/office/drawing/2014/main" id="{FB725D2A-52E5-41A1-BF20-3AE7188E6531}"/>
              </a:ext>
            </a:extLst>
          </p:cNvPr>
          <p:cNvSpPr>
            <a:spLocks noChangeArrowheads="1"/>
          </p:cNvSpPr>
          <p:nvPr/>
        </p:nvSpPr>
        <p:spPr bwMode="auto">
          <a:xfrm>
            <a:off x="7667625" y="654050"/>
            <a:ext cx="1476375" cy="571500"/>
          </a:xfrm>
          <a:prstGeom prst="ellipse">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ar-SA" altLang="en-US" sz="2000" b="1">
                <a:solidFill>
                  <a:srgbClr val="000000"/>
                </a:solidFill>
                <a:latin typeface="Times New Roman" panose="02020603050405020304" pitchFamily="18" charset="0"/>
                <a:cs typeface="B Roya" pitchFamily="2" charset="0"/>
              </a:rPr>
              <a:t>محيـــ</a:t>
            </a:r>
            <a:r>
              <a:rPr lang="fa-IR" altLang="en-US" sz="2000" b="1">
                <a:solidFill>
                  <a:srgbClr val="000000"/>
                </a:solidFill>
                <a:latin typeface="Times New Roman" panose="02020603050405020304" pitchFamily="18" charset="0"/>
                <a:cs typeface="B Roya" pitchFamily="2" charset="0"/>
              </a:rPr>
              <a:t>ط</a:t>
            </a:r>
            <a:r>
              <a:rPr lang="ar-SA" altLang="en-US" sz="2000" b="1">
                <a:solidFill>
                  <a:srgbClr val="000000"/>
                </a:solidFill>
                <a:latin typeface="Times New Roman" panose="02020603050405020304" pitchFamily="18" charset="0"/>
                <a:cs typeface="B Roya" pitchFamily="2" charset="0"/>
              </a:rPr>
              <a:t>: </a:t>
            </a:r>
            <a:endParaRPr lang="en-US" altLang="en-US" sz="2000" b="1">
              <a:solidFill>
                <a:srgbClr val="000000"/>
              </a:solidFill>
              <a:cs typeface="B Roya" pitchFamily="2" charset="0"/>
            </a:endParaRPr>
          </a:p>
        </p:txBody>
      </p:sp>
      <p:sp>
        <p:nvSpPr>
          <p:cNvPr id="31793" name="Oval 75">
            <a:extLst>
              <a:ext uri="{FF2B5EF4-FFF2-40B4-BE49-F238E27FC236}">
                <a16:creationId xmlns:a16="http://schemas.microsoft.com/office/drawing/2014/main" id="{3577E82F-2F7E-410E-93CF-3B39FF4A77FE}"/>
              </a:ext>
            </a:extLst>
          </p:cNvPr>
          <p:cNvSpPr>
            <a:spLocks noChangeArrowheads="1"/>
          </p:cNvSpPr>
          <p:nvPr/>
        </p:nvSpPr>
        <p:spPr bwMode="auto">
          <a:xfrm>
            <a:off x="2411413" y="620713"/>
            <a:ext cx="1676400" cy="522287"/>
          </a:xfrm>
          <a:prstGeom prst="ellipse">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ar-SA" altLang="en-US" sz="2400" b="1">
                <a:solidFill>
                  <a:srgbClr val="000000"/>
                </a:solidFill>
                <a:latin typeface="Times New Roman" panose="02020603050405020304" pitchFamily="18" charset="0"/>
                <a:cs typeface="B Roya" pitchFamily="2" charset="0"/>
              </a:rPr>
              <a:t>اشخاص</a:t>
            </a:r>
            <a:endParaRPr lang="en-US" altLang="en-US" sz="2400" b="1">
              <a:solidFill>
                <a:srgbClr val="000000"/>
              </a:solidFill>
              <a:cs typeface="B Roya" pitchFamily="2" charset="0"/>
            </a:endParaRPr>
          </a:p>
        </p:txBody>
      </p:sp>
      <p:sp>
        <p:nvSpPr>
          <p:cNvPr id="31794" name="Text Box 77">
            <a:extLst>
              <a:ext uri="{FF2B5EF4-FFF2-40B4-BE49-F238E27FC236}">
                <a16:creationId xmlns:a16="http://schemas.microsoft.com/office/drawing/2014/main" id="{1D9A26DF-0166-4C15-919C-F33B6EB46343}"/>
              </a:ext>
            </a:extLst>
          </p:cNvPr>
          <p:cNvSpPr txBox="1">
            <a:spLocks noChangeArrowheads="1"/>
          </p:cNvSpPr>
          <p:nvPr/>
        </p:nvSpPr>
        <p:spPr bwMode="auto">
          <a:xfrm>
            <a:off x="1476375" y="214313"/>
            <a:ext cx="511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800" b="1">
                <a:cs typeface="B Roya" pitchFamily="2" charset="0"/>
              </a:rPr>
              <a:t>      </a:t>
            </a:r>
            <a:r>
              <a:rPr lang="fa-IR" altLang="en-US" sz="2800" b="1">
                <a:cs typeface="B Roya" pitchFamily="2" charset="0"/>
              </a:rPr>
              <a:t>انتشار عفونت هاي بيمارستاني</a:t>
            </a:r>
            <a:r>
              <a:rPr lang="en-US" altLang="en-US" sz="2800" b="1">
                <a:cs typeface="B Roya" pitchFamily="2" charset="0"/>
              </a:rPr>
              <a:t> </a:t>
            </a:r>
            <a:r>
              <a:rPr lang="fa-IR" altLang="en-US" sz="2800" b="1">
                <a:cs typeface="B Roya" pitchFamily="2" charset="0"/>
              </a:rPr>
              <a:t>چارت</a:t>
            </a:r>
            <a:endParaRPr lang="en-US" altLang="en-US" sz="2800" b="1">
              <a:cs typeface="B Roya" pitchFamily="2" charset="0"/>
            </a:endParaRPr>
          </a:p>
        </p:txBody>
      </p:sp>
      <p:pic>
        <p:nvPicPr>
          <p:cNvPr id="2" name="Recorded Sound">
            <a:hlinkClick r:id="" action="ppaction://media"/>
            <a:extLst>
              <a:ext uri="{FF2B5EF4-FFF2-40B4-BE49-F238E27FC236}">
                <a16:creationId xmlns:a16="http://schemas.microsoft.com/office/drawing/2014/main" id="{2F99344F-27CF-49AA-A668-774634F25F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02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0A149CF6-D3F2-464B-A252-4BF6787C9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275" y="52388"/>
            <a:ext cx="474345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4314FD76-3CD4-43E1-B04E-725A066BF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3BAFAB6-4CE5-4B08-BFB3-65EB01CACC11}"/>
              </a:ext>
            </a:extLst>
          </p:cNvPr>
          <p:cNvSpPr>
            <a:spLocks noGrp="1" noRot="1" noChangeArrowheads="1"/>
          </p:cNvSpPr>
          <p:nvPr>
            <p:ph type="title"/>
          </p:nvPr>
        </p:nvSpPr>
        <p:spPr>
          <a:ln w="12700">
            <a:solidFill>
              <a:srgbClr val="FFC000"/>
            </a:solidFill>
            <a:miter lim="800000"/>
            <a:headEnd/>
            <a:tailEnd/>
          </a:ln>
        </p:spPr>
        <p:txBody>
          <a:bodyPr/>
          <a:lstStyle/>
          <a:p>
            <a:pPr algn="r" rtl="1" eaLnBrk="1" hangingPunct="1"/>
            <a:r>
              <a:rPr lang="fa-IR" altLang="en-US" sz="3600">
                <a:solidFill>
                  <a:schemeClr val="hlink"/>
                </a:solidFill>
                <a:cs typeface="B Zar" panose="00000700000000000000" pitchFamily="2" charset="-78"/>
              </a:rPr>
              <a:t>روند تدوين راهنماى كشورى نظام مراقبت عفونتهاى بيمارستانى در ايران</a:t>
            </a:r>
            <a:endParaRPr lang="en-US" altLang="en-US" sz="3600">
              <a:solidFill>
                <a:schemeClr val="hlink"/>
              </a:solidFill>
              <a:cs typeface="B Zar" panose="00000700000000000000" pitchFamily="2" charset="-78"/>
            </a:endParaRPr>
          </a:p>
        </p:txBody>
      </p:sp>
      <p:sp>
        <p:nvSpPr>
          <p:cNvPr id="33795" name="Rectangle 3">
            <a:extLst>
              <a:ext uri="{FF2B5EF4-FFF2-40B4-BE49-F238E27FC236}">
                <a16:creationId xmlns:a16="http://schemas.microsoft.com/office/drawing/2014/main" id="{15AEF5F9-C6AB-4CD5-8796-C778322CB99A}"/>
              </a:ext>
            </a:extLst>
          </p:cNvPr>
          <p:cNvSpPr>
            <a:spLocks noGrp="1" noChangeArrowheads="1"/>
          </p:cNvSpPr>
          <p:nvPr>
            <p:ph idx="1"/>
          </p:nvPr>
        </p:nvSpPr>
        <p:spPr>
          <a:ln w="12700">
            <a:solidFill>
              <a:srgbClr val="FFC000"/>
            </a:solidFill>
            <a:miter lim="800000"/>
            <a:headEnd/>
            <a:tailEnd/>
          </a:ln>
        </p:spPr>
        <p:txBody>
          <a:bodyPr/>
          <a:lstStyle/>
          <a:p>
            <a:pPr algn="just" rtl="1" eaLnBrk="1" hangingPunct="1"/>
            <a:r>
              <a:rPr lang="fa-IR" altLang="en-US" sz="4000">
                <a:cs typeface="B Yagut" pitchFamily="2" charset="0"/>
              </a:rPr>
              <a:t>در آبان 1381 اولین جلسه كميته كشورى کنترل عفونتهای بیمارستانی در مرکز مدیریت بیماریها تشكيل گردید.</a:t>
            </a:r>
          </a:p>
          <a:p>
            <a:pPr algn="just" rtl="1" eaLnBrk="1" hangingPunct="1"/>
            <a:r>
              <a:rPr lang="fa-IR" altLang="en-US" sz="4000">
                <a:cs typeface="B Yagut" pitchFamily="2" charset="0"/>
              </a:rPr>
              <a:t>كار تدوین راهنمای كشورى در بین سالهای 1383 لغایت 1385 با برگزاری نزديك به 30 جلسه به انجام رسید.</a:t>
            </a:r>
          </a:p>
        </p:txBody>
      </p:sp>
      <p:pic>
        <p:nvPicPr>
          <p:cNvPr id="2" name="Recorded Sound">
            <a:hlinkClick r:id="" action="ppaction://media"/>
            <a:extLst>
              <a:ext uri="{FF2B5EF4-FFF2-40B4-BE49-F238E27FC236}">
                <a16:creationId xmlns:a16="http://schemas.microsoft.com/office/drawing/2014/main" id="{5A2C6ADA-54EF-405A-A1A0-95D71FB21A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130F60B-7EC2-4D30-9A82-8FA632CA53F7}"/>
              </a:ext>
            </a:extLst>
          </p:cNvPr>
          <p:cNvSpPr>
            <a:spLocks noGrp="1" noRot="1" noChangeArrowheads="1"/>
          </p:cNvSpPr>
          <p:nvPr>
            <p:ph type="title"/>
          </p:nvPr>
        </p:nvSpPr>
        <p:spPr>
          <a:ln w="12700">
            <a:solidFill>
              <a:srgbClr val="FFC000"/>
            </a:solidFill>
            <a:miter lim="800000"/>
            <a:headEnd/>
            <a:tailEnd/>
          </a:ln>
        </p:spPr>
        <p:txBody>
          <a:bodyPr/>
          <a:lstStyle/>
          <a:p>
            <a:pPr algn="r" rtl="1" eaLnBrk="1" hangingPunct="1"/>
            <a:r>
              <a:rPr lang="fa-IR" altLang="en-US" sz="2400">
                <a:cs typeface="B Zar" panose="00000700000000000000" pitchFamily="2" charset="-78"/>
              </a:rPr>
              <a:t>ادامه روند تدوین راهنمای كشورى نظام مراقبت عفونتهای بیمارستانی در ایران</a:t>
            </a:r>
            <a:endParaRPr lang="en-US" altLang="en-US" sz="2400">
              <a:cs typeface="B Zar" panose="00000700000000000000" pitchFamily="2" charset="-78"/>
            </a:endParaRPr>
          </a:p>
        </p:txBody>
      </p:sp>
      <p:sp>
        <p:nvSpPr>
          <p:cNvPr id="111618" name="Content Placeholder 2">
            <a:extLst>
              <a:ext uri="{FF2B5EF4-FFF2-40B4-BE49-F238E27FC236}">
                <a16:creationId xmlns:a16="http://schemas.microsoft.com/office/drawing/2014/main" id="{4187A0F3-DA18-42D0-BD5A-1092B9E19F77}"/>
              </a:ext>
            </a:extLst>
          </p:cNvPr>
          <p:cNvSpPr>
            <a:spLocks noGrp="1"/>
          </p:cNvSpPr>
          <p:nvPr>
            <p:ph idx="1"/>
          </p:nvPr>
        </p:nvSpPr>
        <p:spPr>
          <a:xfrm>
            <a:off x="395288" y="1844675"/>
            <a:ext cx="8353425" cy="4351338"/>
          </a:xfrm>
          <a:ln>
            <a:solidFill>
              <a:schemeClr val="accent1"/>
            </a:solidFill>
          </a:ln>
        </p:spPr>
        <p:txBody>
          <a:bodyPr rtlCol="0">
            <a:normAutofit/>
          </a:bodyPr>
          <a:lstStyle/>
          <a:p>
            <a:pPr algn="just" rtl="1" eaLnBrk="1" fontAlgn="auto" hangingPunct="1">
              <a:spcAft>
                <a:spcPts val="0"/>
              </a:spcAft>
              <a:defRPr/>
            </a:pPr>
            <a:r>
              <a:rPr lang="fa-IR" altLang="en-US" sz="3600" dirty="0">
                <a:ea typeface="B Yagut"/>
                <a:cs typeface="+mj-cs"/>
              </a:rPr>
              <a:t>كميته كشورى پس از نظر خواهى از دانشگاه هاى</a:t>
            </a:r>
            <a:r>
              <a:rPr lang="fa-IR" altLang="en-US" sz="3600" dirty="0">
                <a:latin typeface="2  Mitra"/>
                <a:ea typeface="B Yagut"/>
                <a:cs typeface="+mj-cs"/>
              </a:rPr>
              <a:t> علوم پزشكى سراسر كشور تعاريف استاندارد</a:t>
            </a:r>
          </a:p>
          <a:p>
            <a:pPr eaLnBrk="1" fontAlgn="auto" hangingPunct="1">
              <a:spcAft>
                <a:spcPts val="0"/>
              </a:spcAft>
              <a:buFont typeface="Wingdings" panose="05000000000000000000" pitchFamily="2" charset="2"/>
              <a:buNone/>
              <a:defRPr/>
            </a:pPr>
            <a:r>
              <a:rPr lang="en-US" altLang="en-US" sz="3600" dirty="0">
                <a:solidFill>
                  <a:srgbClr val="C00000"/>
                </a:solidFill>
                <a:ea typeface="B Yagut"/>
                <a:cs typeface="+mj-cs"/>
              </a:rPr>
              <a:t>National</a:t>
            </a:r>
            <a:r>
              <a:rPr lang="fa-IR" altLang="en-US" sz="3600" dirty="0">
                <a:solidFill>
                  <a:srgbClr val="C00000"/>
                </a:solidFill>
                <a:ea typeface="B Yagut"/>
                <a:cs typeface="+mj-cs"/>
              </a:rPr>
              <a:t> </a:t>
            </a:r>
            <a:r>
              <a:rPr lang="en-US" altLang="en-US" sz="3600" dirty="0">
                <a:solidFill>
                  <a:srgbClr val="C00000"/>
                </a:solidFill>
                <a:ea typeface="B Yagut"/>
                <a:cs typeface="+mj-cs"/>
              </a:rPr>
              <a:t>Nosocomial</a:t>
            </a:r>
            <a:r>
              <a:rPr lang="fa-IR" altLang="en-US" sz="3600" dirty="0">
                <a:solidFill>
                  <a:srgbClr val="C00000"/>
                </a:solidFill>
                <a:ea typeface="B Yagut"/>
                <a:cs typeface="+mj-cs"/>
              </a:rPr>
              <a:t> </a:t>
            </a:r>
            <a:r>
              <a:rPr lang="en-US" altLang="en-US" sz="3600" dirty="0">
                <a:solidFill>
                  <a:srgbClr val="C00000"/>
                </a:solidFill>
                <a:ea typeface="B Yagut"/>
                <a:cs typeface="+mj-cs"/>
              </a:rPr>
              <a:t>Infection Surveillance system (NNIS) </a:t>
            </a:r>
            <a:endParaRPr lang="fa-IR" altLang="en-US" sz="3600" dirty="0">
              <a:solidFill>
                <a:srgbClr val="C00000"/>
              </a:solidFill>
              <a:ea typeface="B Yagut"/>
              <a:cs typeface="+mj-cs"/>
            </a:endParaRPr>
          </a:p>
          <a:p>
            <a:pPr algn="just" rtl="1" eaLnBrk="1" fontAlgn="auto" hangingPunct="1">
              <a:spcAft>
                <a:spcPts val="0"/>
              </a:spcAft>
              <a:buFont typeface="Wingdings" panose="05000000000000000000" pitchFamily="2" charset="2"/>
              <a:buNone/>
              <a:defRPr/>
            </a:pPr>
            <a:r>
              <a:rPr lang="fa-IR" altLang="en-US" sz="3600" dirty="0">
                <a:ea typeface="B Yagut"/>
                <a:cs typeface="+mj-cs"/>
              </a:rPr>
              <a:t>را به عنوان روش تشخيصى عفونتهاى بيمارستانى انتخاب كرد</a:t>
            </a:r>
            <a:endParaRPr lang="en-US" altLang="en-US" sz="3600" dirty="0">
              <a:ea typeface="B Yagut"/>
              <a:cs typeface="+mj-cs"/>
            </a:endParaRPr>
          </a:p>
          <a:p>
            <a:pPr algn="r" rtl="1" eaLnBrk="1" fontAlgn="auto" hangingPunct="1">
              <a:spcAft>
                <a:spcPts val="0"/>
              </a:spcAft>
              <a:defRPr/>
            </a:pPr>
            <a:endParaRPr lang="en-US" altLang="en-US" sz="3600" dirty="0">
              <a:cs typeface="+mj-cs"/>
            </a:endParaRPr>
          </a:p>
        </p:txBody>
      </p:sp>
      <p:pic>
        <p:nvPicPr>
          <p:cNvPr id="2" name="Recorded Sound">
            <a:hlinkClick r:id="" action="ppaction://media"/>
            <a:extLst>
              <a:ext uri="{FF2B5EF4-FFF2-40B4-BE49-F238E27FC236}">
                <a16:creationId xmlns:a16="http://schemas.microsoft.com/office/drawing/2014/main" id="{A1B4BDF8-CAA4-4ABD-AA7C-74B21F2E41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CA03721-5C4E-46B8-95A5-015C0E819A32}"/>
              </a:ext>
            </a:extLst>
          </p:cNvPr>
          <p:cNvSpPr>
            <a:spLocks noGrp="1" noRot="1" noChangeArrowheads="1"/>
          </p:cNvSpPr>
          <p:nvPr>
            <p:ph type="title"/>
          </p:nvPr>
        </p:nvSpPr>
        <p:spPr>
          <a:ln w="12700">
            <a:solidFill>
              <a:srgbClr val="FFC000"/>
            </a:solidFill>
          </a:ln>
        </p:spPr>
        <p:txBody>
          <a:bodyPr rtlCol="0">
            <a:normAutofit/>
          </a:bodyPr>
          <a:lstStyle/>
          <a:p>
            <a:pPr algn="r" rtl="1" eaLnBrk="1" fontAlgn="auto" hangingPunct="1">
              <a:spcAft>
                <a:spcPts val="0"/>
              </a:spcAft>
              <a:defRPr/>
            </a:pPr>
            <a:r>
              <a:rPr lang="fa-IR" sz="3000" dirty="0">
                <a:solidFill>
                  <a:schemeClr val="hlink"/>
                </a:solidFill>
                <a:cs typeface="+mn-cs"/>
              </a:rPr>
              <a:t>روند تدوين راهنماى كشورى نظام مراقبت عفونتهاى بيمارستانى در ايران </a:t>
            </a:r>
            <a:r>
              <a:rPr lang="fa-IR" sz="2400" dirty="0">
                <a:solidFill>
                  <a:schemeClr val="hlink"/>
                </a:solidFill>
                <a:cs typeface="+mn-cs"/>
              </a:rPr>
              <a:t>(ادامه)</a:t>
            </a:r>
            <a:endParaRPr lang="en-US" sz="2400" dirty="0">
              <a:solidFill>
                <a:schemeClr val="hlink"/>
              </a:solidFill>
              <a:cs typeface="+mn-cs"/>
            </a:endParaRPr>
          </a:p>
        </p:txBody>
      </p:sp>
      <p:sp>
        <p:nvSpPr>
          <p:cNvPr id="112643" name="Rectangle 3">
            <a:extLst>
              <a:ext uri="{FF2B5EF4-FFF2-40B4-BE49-F238E27FC236}">
                <a16:creationId xmlns:a16="http://schemas.microsoft.com/office/drawing/2014/main" id="{40A92AD6-56B6-4399-AEF7-F0BEE110D42E}"/>
              </a:ext>
            </a:extLst>
          </p:cNvPr>
          <p:cNvSpPr>
            <a:spLocks noGrp="1" noChangeArrowheads="1"/>
          </p:cNvSpPr>
          <p:nvPr>
            <p:ph idx="1"/>
          </p:nvPr>
        </p:nvSpPr>
        <p:spPr>
          <a:xfrm>
            <a:off x="457200" y="1887538"/>
            <a:ext cx="8229600" cy="4256087"/>
          </a:xfrm>
          <a:ln w="12700">
            <a:solidFill>
              <a:srgbClr val="FFC000"/>
            </a:solidFill>
          </a:ln>
        </p:spPr>
        <p:txBody>
          <a:bodyPr rtlCol="0">
            <a:normAutofit/>
          </a:bodyPr>
          <a:lstStyle/>
          <a:p>
            <a:pPr algn="just" rtl="1" eaLnBrk="1" fontAlgn="auto" hangingPunct="1">
              <a:spcAft>
                <a:spcPts val="0"/>
              </a:spcAft>
              <a:defRPr/>
            </a:pPr>
            <a:endParaRPr lang="fa-IR" altLang="en-US" sz="2800" dirty="0">
              <a:ea typeface="B Lotus"/>
              <a:cs typeface="+mj-cs"/>
            </a:endParaRPr>
          </a:p>
          <a:p>
            <a:pPr algn="just" rtl="1" eaLnBrk="1" fontAlgn="auto" hangingPunct="1">
              <a:spcAft>
                <a:spcPts val="0"/>
              </a:spcAft>
              <a:defRPr/>
            </a:pPr>
            <a:r>
              <a:rPr lang="fa-IR" altLang="en-US" sz="4000" dirty="0">
                <a:ea typeface="B Yagut"/>
                <a:cs typeface="+mj-cs"/>
              </a:rPr>
              <a:t>كميته كشورى تصميم گرفت در مرحله اول برقرارى نظام مراقبت عفونتهاى بيمارستانى، چهار گروه عفونت (</a:t>
            </a:r>
            <a:r>
              <a:rPr lang="fa-IR" altLang="en-US" sz="4000" dirty="0">
                <a:solidFill>
                  <a:srgbClr val="FF0000"/>
                </a:solidFill>
                <a:ea typeface="B Yagut"/>
                <a:cs typeface="+mj-cs"/>
              </a:rPr>
              <a:t>عفونتهاى زخم جراحى </a:t>
            </a:r>
            <a:r>
              <a:rPr lang="fa-IR" altLang="en-US" sz="4000" dirty="0">
                <a:ea typeface="B Yagut"/>
                <a:cs typeface="+mj-cs"/>
              </a:rPr>
              <a:t>، </a:t>
            </a:r>
            <a:r>
              <a:rPr lang="fa-IR" altLang="en-US" sz="4000" dirty="0">
                <a:solidFill>
                  <a:srgbClr val="FF0000"/>
                </a:solidFill>
                <a:ea typeface="B Yagut"/>
                <a:cs typeface="+mj-cs"/>
              </a:rPr>
              <a:t>ادرارى، تنفسى، خونى </a:t>
            </a:r>
            <a:r>
              <a:rPr lang="fa-IR" altLang="en-US" sz="4000" dirty="0">
                <a:ea typeface="B Yagut"/>
                <a:cs typeface="+mj-cs"/>
              </a:rPr>
              <a:t>) را تحت مراقبت قرار دهد.</a:t>
            </a:r>
          </a:p>
        </p:txBody>
      </p:sp>
      <p:pic>
        <p:nvPicPr>
          <p:cNvPr id="2" name="Recorded Sound">
            <a:hlinkClick r:id="" action="ppaction://media"/>
            <a:extLst>
              <a:ext uri="{FF2B5EF4-FFF2-40B4-BE49-F238E27FC236}">
                <a16:creationId xmlns:a16="http://schemas.microsoft.com/office/drawing/2014/main" id="{9C6C5AFE-214A-4810-8668-4B41869BEE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3" name="Recorded Sound">
            <a:hlinkClick r:id="" action="ppaction://media"/>
            <a:extLst>
              <a:ext uri="{FF2B5EF4-FFF2-40B4-BE49-F238E27FC236}">
                <a16:creationId xmlns:a16="http://schemas.microsoft.com/office/drawing/2014/main" id="{E98F03C1-B2C5-471B-9F53-F92B71A737B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4600</TotalTime>
  <Words>1516</Words>
  <Application>Microsoft Office PowerPoint</Application>
  <PresentationFormat>On-screen Show (4:3)</PresentationFormat>
  <Paragraphs>126</Paragraphs>
  <Slides>27</Slides>
  <Notes>0</Notes>
  <HiddenSlides>0</HiddenSlides>
  <MMClips>27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2  Fantezy</vt:lpstr>
      <vt:lpstr>2  Mitra</vt:lpstr>
      <vt:lpstr>Arabic Transparent</vt:lpstr>
      <vt:lpstr>Arial</vt:lpstr>
      <vt:lpstr>B Lotus</vt:lpstr>
      <vt:lpstr>B Roya</vt:lpstr>
      <vt:lpstr>B Yagut</vt:lpstr>
      <vt:lpstr>B Zar</vt:lpstr>
      <vt:lpstr>Calibri</vt:lpstr>
      <vt:lpstr>Calibri Light</vt:lpstr>
      <vt:lpstr>Snap ITC</vt:lpstr>
      <vt:lpstr>Tahoma</vt:lpstr>
      <vt:lpstr>Times New Roman</vt:lpstr>
      <vt:lpstr>Titr</vt:lpstr>
      <vt:lpstr>Wingdings</vt:lpstr>
      <vt:lpstr>Office Theme</vt:lpstr>
      <vt:lpstr>PowerPoint Presentation</vt:lpstr>
      <vt:lpstr>     عفونت بیمارستانی :     عفونتی که به صورت محدود یا منتشر و دراثر  واکنش ھای بیماریزای مرتبط با خود عامل عفونی یا سموم آن دربیمارستان ایجاد می شود،    به شرطی که:   ♣ حداقل 48 تا 72 ساعت بعد از پذیرش بیمار در بیمارستان ایجاد شود.        ♣ در زمان پذیرش ،فرد نباید علائم آشکار عفونت مربوطه را داشته باشد و بیماری در دوره نھفتگی خود نباشد.       ♣ معیارھای مرتبط با عفونت اختصاصی را جھت تعریف عفونت بیمارستانی داشته باشد.  </vt:lpstr>
      <vt:lpstr>● تاریخچه کنترل عفونت در دنیا بسیار قدیمی است  ● برنامه های کنترل عفونت بیمارستان به صورت یک برنامه منسجم   از اواخر دهه 1950 درآمریکا وعمدتا جهت کنترل عفونتهای استافیلوکوکی صورت گرفت.  ● عفونتهای بیمارستانی همواره یکی از مشکلات عمده بهداشتی و درمانی بوده و با افزایش مدت اقامت بیمار در بیمارستان موجب افزایش ابتلا و مرگ ومیر از این عفونتها</vt:lpstr>
      <vt:lpstr>                                                           </vt:lpstr>
      <vt:lpstr>PowerPoint Presentation</vt:lpstr>
      <vt:lpstr>PowerPoint Presentation</vt:lpstr>
      <vt:lpstr>روند تدوين راهنماى كشورى نظام مراقبت عفونتهاى بيمارستانى در ايران</vt:lpstr>
      <vt:lpstr>ادامه روند تدوین راهنمای كشورى نظام مراقبت عفونتهای بیمارستانی در ایران</vt:lpstr>
      <vt:lpstr>روند تدوين راهنماى كشورى نظام مراقبت عفونتهاى بيمارستانى در ايران (ادامه)</vt:lpstr>
      <vt:lpstr>PowerPoint Presentation</vt:lpstr>
      <vt:lpstr>کنترل عفونتهای بیمارستانی ضرورتی اجتناب ناپذیر است      پس :        به منظور کنترل عفونتها نظام مراقبت لازم است تا داده ها جمع آوری و تحلیل شده و نتایج به صورت اولویت ها ,نیازها و ظرفیت ها در تنظیم برنامه مداخله ای مد نظر قرار  گیرند </vt:lpstr>
      <vt:lpstr>اهداف کلی:  1- ارتقای سلامت جامعه و رضایت مردم  2- کاهش ابتلا ,مرگ و میر و عوارض  3- کاهش هزینه های درمانی (با کاهش متوسط اقامت بیماران)</vt:lpstr>
      <vt:lpstr>  اهداف اختصاصی:  1- ایجاد  تعهد سیاسی در مسئولین ارشد 2- تکمیل پوشش با تشکیل کمیته های  بیمارستانی 3- آموزش نیروی انسانی درگیر و تقویت مشارکت آنها 4- تجهیز بیمارستان ها درراستای کنترل عفونتها 5- اجرای برنامه های پژوهشی مرتبط</vt:lpstr>
      <vt:lpstr>اهم فعالیت ها 1- بررسی وضع موجود و انتشار نتایج  متضمن اولویت ها , نیازها و راهکارهای اساسی 2- تشکیل کمیته های کنترل عفونت در بیمارستان های دولتی و خصوصی 3- جمع آوری منظم داده ها  تشخیص عفونت های بیمارستانی  و گزارش منظم وقایع به مراکز بهداشت 4- تجزیه وتحلیل داده ها ارائه گزارش وتصمیم گیری درطراحی اقدام مداخله ای 5- اجرای دوره های آموزشی برای گروه های پزشکی , پیرا پزشکی و پشتیبانی 6- آموزش بیماران وهمراهان آنها با تمامی ابزارهای ممکن 7- انجام طرح های پژوهشی کاربردی توسط پزشکان , پرستاران و...  </vt:lpstr>
      <vt:lpstr>انتظارات </vt:lpstr>
      <vt:lpstr>PowerPoint Presentation</vt:lpstr>
      <vt:lpstr>PowerPoint Presentation</vt:lpstr>
      <vt:lpstr>ھدف نھایي :   پایش و جمع آوري 4 عفونت بیمارستاني        شامل عفونت ھاي ادراري ،زخم جراحي  ،تنفسي و خوني است.</vt:lpstr>
      <vt:lpstr>   چھار عفونت بر اساس تعاریف استاندارد:  ♣عفونت ادراري     ♣ عفونت ریه(پنوموني)   ♣ عفونت محل جراحي   ♣ عفونت خون       </vt:lpstr>
      <vt:lpstr>PowerPoint Presentation</vt:lpstr>
      <vt:lpstr> تشکیلات کنترل عفونت بیمارستانی :</vt:lpstr>
      <vt:lpstr>PowerPoint Presentation</vt:lpstr>
      <vt:lpstr>PowerPoint Presentation</vt:lpstr>
      <vt:lpstr>PowerPoint Presentation</vt:lpstr>
      <vt:lpstr>وظایف کمیته کنترل عفونت:   • برقراري نظام مراقبت عفونت بيمارستان   • تدوين برنامه هاي آموزشي در جهت كنترل عفونت  • حفظ سلامت كاركنان  • برنامه ريزي و تعيين خط مشي در رابطه با كنترل عفونت مانند استفاده از آنتي بيوتيك ها و مواد جديد گندزدا و دفع پسماند  • ارزيابي و نظارت بر اجراي مقررات وضع شده توسط كميته</vt:lpstr>
      <vt:lpstr>يكي از وظايف كميته هاي كنترل عفونت، محافظت از كاركنان در مقابل عفونت هاي بيمارستاني و نيز در مقابل مواجهه شغلي بويژه با خون و مواد بالقوه آلوده مي باشد .   بدين لحاظ واكسيناسيون كاركنان، رعايت احتياط هاي عمومي (استاندارد) و ساير قوانين مربوط به ايزولاسيون يا جداسازي بيماران و نيزشستن دست ها توسط كاركنان شاغل در بيمارستان، به كاهش موارد مواجهه و ابتلا به بيماري ها و در نتيجه كاهش عفونت هاي بيمارستاني و عواقب حاصله منجر مي گردد.</vt:lpstr>
      <vt:lpstr>                 نقش پرستار در کنترل عفونتھای بیمارستانی          از آنجا که سازمان بھداشت جھانی، این عفونتھا را ناشی از مراقبتھای بھداشتی می خواند، پس می توان به نقش پررنگ پرستاران بعنوان یکی از عوامل مھم وتاثیرگذار در سیستم بھداشتی در جھت پیشگیری وکنترل این عفونتھا اذعان نمود.  Health care-associated infection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10334</cp:lastModifiedBy>
  <cp:revision>404</cp:revision>
  <dcterms:created xsi:type="dcterms:W3CDTF">2012-09-06T08:50:56Z</dcterms:created>
  <dcterms:modified xsi:type="dcterms:W3CDTF">2020-10-07T05:26:52Z</dcterms:modified>
</cp:coreProperties>
</file>